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5"/>
  </p:notesMasterIdLst>
  <p:handoutMasterIdLst>
    <p:handoutMasterId r:id="rId46"/>
  </p:handoutMasterIdLst>
  <p:sldIdLst>
    <p:sldId id="256" r:id="rId2"/>
    <p:sldId id="307" r:id="rId3"/>
    <p:sldId id="283" r:id="rId4"/>
    <p:sldId id="311" r:id="rId5"/>
    <p:sldId id="288" r:id="rId6"/>
    <p:sldId id="312" r:id="rId7"/>
    <p:sldId id="289" r:id="rId8"/>
    <p:sldId id="287" r:id="rId9"/>
    <p:sldId id="292" r:id="rId10"/>
    <p:sldId id="290" r:id="rId11"/>
    <p:sldId id="291" r:id="rId12"/>
    <p:sldId id="306" r:id="rId13"/>
    <p:sldId id="284" r:id="rId14"/>
    <p:sldId id="305" r:id="rId15"/>
    <p:sldId id="299" r:id="rId16"/>
    <p:sldId id="300" r:id="rId17"/>
    <p:sldId id="308" r:id="rId18"/>
    <p:sldId id="301" r:id="rId19"/>
    <p:sldId id="302" r:id="rId20"/>
    <p:sldId id="303" r:id="rId21"/>
    <p:sldId id="309" r:id="rId22"/>
    <p:sldId id="304" r:id="rId23"/>
    <p:sldId id="310" r:id="rId24"/>
    <p:sldId id="313" r:id="rId25"/>
    <p:sldId id="314" r:id="rId26"/>
    <p:sldId id="315" r:id="rId27"/>
    <p:sldId id="316" r:id="rId28"/>
    <p:sldId id="317" r:id="rId29"/>
    <p:sldId id="318" r:id="rId30"/>
    <p:sldId id="319" r:id="rId31"/>
    <p:sldId id="320" r:id="rId32"/>
    <p:sldId id="321" r:id="rId33"/>
    <p:sldId id="322" r:id="rId34"/>
    <p:sldId id="323" r:id="rId35"/>
    <p:sldId id="325" r:id="rId36"/>
    <p:sldId id="326" r:id="rId37"/>
    <p:sldId id="327" r:id="rId38"/>
    <p:sldId id="328" r:id="rId39"/>
    <p:sldId id="329" r:id="rId40"/>
    <p:sldId id="330" r:id="rId41"/>
    <p:sldId id="331" r:id="rId42"/>
    <p:sldId id="332" r:id="rId43"/>
    <p:sldId id="333" r:id="rId44"/>
  </p:sldIdLst>
  <p:sldSz cx="12192000" cy="6858000"/>
  <p:notesSz cx="68580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3"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02" autoAdjust="0"/>
    <p:restoredTop sz="83890" autoAdjust="0"/>
  </p:normalViewPr>
  <p:slideViewPr>
    <p:cSldViewPr snapToGrid="0">
      <p:cViewPr varScale="1">
        <p:scale>
          <a:sx n="71" d="100"/>
          <a:sy n="71" d="100"/>
        </p:scale>
        <p:origin x="1616" y="17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43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434"/>
          </a:xfrm>
          <a:prstGeom prst="rect">
            <a:avLst/>
          </a:prstGeom>
        </p:spPr>
        <p:txBody>
          <a:bodyPr vert="horz" lIns="91440" tIns="45720" rIns="91440" bIns="45720" rtlCol="0"/>
          <a:lstStyle>
            <a:lvl1pPr algn="r">
              <a:defRPr sz="1200"/>
            </a:lvl1pPr>
          </a:lstStyle>
          <a:p>
            <a:fld id="{2A27E39D-B7BA-4F37-BE30-A1AD5CA0F7DB}" type="datetimeFigureOut">
              <a:rPr lang="en-US" smtClean="0"/>
              <a:t>3/5/18</a:t>
            </a:fld>
            <a:endParaRPr lang="en-US"/>
          </a:p>
        </p:txBody>
      </p:sp>
      <p:sp>
        <p:nvSpPr>
          <p:cNvPr id="4" name="Footer Placeholder 3"/>
          <p:cNvSpPr>
            <a:spLocks noGrp="1"/>
          </p:cNvSpPr>
          <p:nvPr>
            <p:ph type="ftr" sz="quarter" idx="2"/>
          </p:nvPr>
        </p:nvSpPr>
        <p:spPr>
          <a:xfrm>
            <a:off x="0" y="8829967"/>
            <a:ext cx="2971800" cy="466433"/>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967"/>
            <a:ext cx="2971800" cy="466433"/>
          </a:xfrm>
          <a:prstGeom prst="rect">
            <a:avLst/>
          </a:prstGeom>
        </p:spPr>
        <p:txBody>
          <a:bodyPr vert="horz" lIns="91440" tIns="45720" rIns="91440" bIns="45720" rtlCol="0" anchor="b"/>
          <a:lstStyle>
            <a:lvl1pPr algn="r">
              <a:defRPr sz="1200"/>
            </a:lvl1pPr>
          </a:lstStyle>
          <a:p>
            <a:fld id="{6EB44640-87F1-494F-96CA-BDEA1C98843C}" type="slidenum">
              <a:rPr lang="en-US" smtClean="0"/>
              <a:t>‹#›</a:t>
            </a:fld>
            <a:endParaRPr lang="en-US"/>
          </a:p>
        </p:txBody>
      </p:sp>
    </p:spTree>
    <p:extLst>
      <p:ext uri="{BB962C8B-B14F-4D97-AF65-F5344CB8AC3E}">
        <p14:creationId xmlns:p14="http://schemas.microsoft.com/office/powerpoint/2010/main" val="85097487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43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434"/>
          </a:xfrm>
          <a:prstGeom prst="rect">
            <a:avLst/>
          </a:prstGeom>
        </p:spPr>
        <p:txBody>
          <a:bodyPr vert="horz" lIns="91440" tIns="45720" rIns="91440" bIns="45720" rtlCol="0"/>
          <a:lstStyle>
            <a:lvl1pPr algn="r">
              <a:defRPr sz="1200"/>
            </a:lvl1pPr>
          </a:lstStyle>
          <a:p>
            <a:fld id="{1032F552-1C25-4EC8-8338-8C47FB27F0DE}" type="datetimeFigureOut">
              <a:rPr lang="en-US" smtClean="0"/>
              <a:t>3/5/18</a:t>
            </a:fld>
            <a:endParaRPr lang="en-US"/>
          </a:p>
        </p:txBody>
      </p:sp>
      <p:sp>
        <p:nvSpPr>
          <p:cNvPr id="4" name="Slide Image Placeholder 3"/>
          <p:cNvSpPr>
            <a:spLocks noGrp="1" noRot="1" noChangeAspect="1"/>
          </p:cNvSpPr>
          <p:nvPr>
            <p:ph type="sldImg" idx="2"/>
          </p:nvPr>
        </p:nvSpPr>
        <p:spPr>
          <a:xfrm>
            <a:off x="6413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892"/>
            <a:ext cx="5486400" cy="366045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71800" cy="46643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967"/>
            <a:ext cx="2971800" cy="466433"/>
          </a:xfrm>
          <a:prstGeom prst="rect">
            <a:avLst/>
          </a:prstGeom>
        </p:spPr>
        <p:txBody>
          <a:bodyPr vert="horz" lIns="91440" tIns="45720" rIns="91440" bIns="45720" rtlCol="0" anchor="b"/>
          <a:lstStyle>
            <a:lvl1pPr algn="r">
              <a:defRPr sz="1200"/>
            </a:lvl1pPr>
          </a:lstStyle>
          <a:p>
            <a:fld id="{668A7F74-1ADE-41E5-B9B1-9EFA3DECC123}" type="slidenum">
              <a:rPr lang="en-US" smtClean="0"/>
              <a:t>‹#›</a:t>
            </a:fld>
            <a:endParaRPr lang="en-US"/>
          </a:p>
        </p:txBody>
      </p:sp>
    </p:spTree>
    <p:extLst>
      <p:ext uri="{BB962C8B-B14F-4D97-AF65-F5344CB8AC3E}">
        <p14:creationId xmlns:p14="http://schemas.microsoft.com/office/powerpoint/2010/main" val="2008298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This is</a:t>
            </a:r>
            <a:r>
              <a:rPr lang="en-US" baseline="0" dirty="0"/>
              <a:t> a gentle introduction adapted from several longer course I have taken. Specifically, it is adapted from University of Virginia’s XML in Action and the Women Writers Project.  It is not meant to be comprehensive.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Part 1 is designed to introduce you to the basic concepts of XML and prepare you for marking up texts using TEI.  Part 2 will unpack the TEI.</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668A7F74-1ADE-41E5-B9B1-9EFA3DECC123}" type="slidenum">
              <a:rPr lang="en-US" smtClean="0"/>
              <a:t>1</a:t>
            </a:fld>
            <a:endParaRPr lang="en-US"/>
          </a:p>
        </p:txBody>
      </p:sp>
    </p:spTree>
    <p:extLst>
      <p:ext uri="{BB962C8B-B14F-4D97-AF65-F5344CB8AC3E}">
        <p14:creationId xmlns:p14="http://schemas.microsoft.com/office/powerpoint/2010/main" val="5008597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Elements and attribute names must follow these rules:</a:t>
            </a:r>
          </a:p>
          <a:p>
            <a:pPr lvl="0"/>
            <a:r>
              <a:rPr lang="en-US" sz="1200" kern="1200" dirty="0">
                <a:solidFill>
                  <a:schemeClr val="tx1"/>
                </a:solidFill>
                <a:effectLst/>
                <a:latin typeface="+mn-lt"/>
                <a:ea typeface="+mn-ea"/>
                <a:cs typeface="+mn-cs"/>
              </a:rPr>
              <a:t>They may contain letters, numbers, ideographs</a:t>
            </a:r>
          </a:p>
          <a:p>
            <a:pPr lvl="0"/>
            <a:r>
              <a:rPr lang="en-US" sz="1200" kern="1200" dirty="0">
                <a:solidFill>
                  <a:schemeClr val="tx1"/>
                </a:solidFill>
                <a:effectLst/>
                <a:latin typeface="+mn-lt"/>
                <a:ea typeface="+mn-ea"/>
                <a:cs typeface="+mn-cs"/>
              </a:rPr>
              <a:t>They may not contain white space, or punctuation other than hyphen, period, and underscore</a:t>
            </a:r>
          </a:p>
          <a:p>
            <a:pPr lvl="0"/>
            <a:r>
              <a:rPr lang="en-US" sz="1200" kern="1200" dirty="0">
                <a:solidFill>
                  <a:schemeClr val="tx1"/>
                </a:solidFill>
                <a:effectLst/>
                <a:latin typeface="+mn-lt"/>
                <a:ea typeface="+mn-ea"/>
                <a:cs typeface="+mn-cs"/>
              </a:rPr>
              <a:t>They must begin with a letter or underscore.</a:t>
            </a:r>
          </a:p>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10</a:t>
            </a:fld>
            <a:endParaRPr lang="en-US"/>
          </a:p>
        </p:txBody>
      </p:sp>
    </p:spTree>
    <p:extLst>
      <p:ext uri="{BB962C8B-B14F-4D97-AF65-F5344CB8AC3E}">
        <p14:creationId xmlns:p14="http://schemas.microsoft.com/office/powerpoint/2010/main" val="32726515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Elements and attribute names must follow these rules:</a:t>
            </a:r>
          </a:p>
          <a:p>
            <a:pPr lvl="0"/>
            <a:r>
              <a:rPr lang="en-US" sz="1200" kern="1200" dirty="0">
                <a:solidFill>
                  <a:schemeClr val="tx1"/>
                </a:solidFill>
                <a:effectLst/>
                <a:latin typeface="+mn-lt"/>
                <a:ea typeface="+mn-ea"/>
                <a:cs typeface="+mn-cs"/>
              </a:rPr>
              <a:t>They may contain letters, numbers, ideographs</a:t>
            </a:r>
          </a:p>
          <a:p>
            <a:pPr lvl="0"/>
            <a:r>
              <a:rPr lang="en-US" sz="1200" kern="1200" dirty="0">
                <a:solidFill>
                  <a:schemeClr val="tx1"/>
                </a:solidFill>
                <a:effectLst/>
                <a:latin typeface="+mn-lt"/>
                <a:ea typeface="+mn-ea"/>
                <a:cs typeface="+mn-cs"/>
              </a:rPr>
              <a:t>They may not contain white space, or punctuation other than hyphen, period, and underscore</a:t>
            </a:r>
          </a:p>
          <a:p>
            <a:pPr lvl="0"/>
            <a:r>
              <a:rPr lang="en-US" sz="1200" kern="1200" dirty="0">
                <a:solidFill>
                  <a:schemeClr val="tx1"/>
                </a:solidFill>
                <a:effectLst/>
                <a:latin typeface="+mn-lt"/>
                <a:ea typeface="+mn-ea"/>
                <a:cs typeface="+mn-cs"/>
              </a:rPr>
              <a:t>They must begin with a letter or underscore.</a:t>
            </a:r>
          </a:p>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11</a:t>
            </a:fld>
            <a:endParaRPr lang="en-US"/>
          </a:p>
        </p:txBody>
      </p:sp>
    </p:spTree>
    <p:extLst>
      <p:ext uri="{BB962C8B-B14F-4D97-AF65-F5344CB8AC3E}">
        <p14:creationId xmlns:p14="http://schemas.microsoft.com/office/powerpoint/2010/main" val="1007615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Elements and attribute names must follow these rules:</a:t>
            </a:r>
          </a:p>
          <a:p>
            <a:pPr lvl="0"/>
            <a:r>
              <a:rPr lang="en-US" sz="1200" kern="1200" dirty="0">
                <a:solidFill>
                  <a:schemeClr val="tx1"/>
                </a:solidFill>
                <a:effectLst/>
                <a:latin typeface="+mn-lt"/>
                <a:ea typeface="+mn-ea"/>
                <a:cs typeface="+mn-cs"/>
              </a:rPr>
              <a:t>They may contain letters, numbers, ideographs</a:t>
            </a:r>
          </a:p>
          <a:p>
            <a:pPr lvl="0"/>
            <a:r>
              <a:rPr lang="en-US" sz="1200" kern="1200" dirty="0">
                <a:solidFill>
                  <a:schemeClr val="tx1"/>
                </a:solidFill>
                <a:effectLst/>
                <a:latin typeface="+mn-lt"/>
                <a:ea typeface="+mn-ea"/>
                <a:cs typeface="+mn-cs"/>
              </a:rPr>
              <a:t>They may not contain white space, or punctuation other than hyphen, period, and underscore</a:t>
            </a:r>
          </a:p>
          <a:p>
            <a:pPr lvl="0"/>
            <a:r>
              <a:rPr lang="en-US" sz="1200" kern="1200" dirty="0">
                <a:solidFill>
                  <a:schemeClr val="tx1"/>
                </a:solidFill>
                <a:effectLst/>
                <a:latin typeface="+mn-lt"/>
                <a:ea typeface="+mn-ea"/>
                <a:cs typeface="+mn-cs"/>
              </a:rPr>
              <a:t>They must begin with a letter or underscore.</a:t>
            </a:r>
          </a:p>
        </p:txBody>
      </p:sp>
      <p:sp>
        <p:nvSpPr>
          <p:cNvPr id="4" name="Slide Number Placeholder 3"/>
          <p:cNvSpPr>
            <a:spLocks noGrp="1"/>
          </p:cNvSpPr>
          <p:nvPr>
            <p:ph type="sldNum" sz="quarter" idx="10"/>
          </p:nvPr>
        </p:nvSpPr>
        <p:spPr/>
        <p:txBody>
          <a:bodyPr/>
          <a:lstStyle/>
          <a:p>
            <a:fld id="{668A7F74-1ADE-41E5-B9B1-9EFA3DECC123}" type="slidenum">
              <a:rPr lang="en-US" smtClean="0"/>
              <a:t>13</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a:t>
            </a:r>
            <a:r>
              <a:rPr lang="en-US" dirty="0" err="1"/>
              <a:t>formedness</a:t>
            </a:r>
            <a:r>
              <a:rPr lang="en-US" dirty="0"/>
              <a:t>”</a:t>
            </a:r>
            <a:r>
              <a:rPr lang="en-US" baseline="0" dirty="0"/>
              <a:t> are the basic rules for XML to be, XML.  Validity is a set of further rules that are defined by schemas, DTDs, RELAXNG, that tell your processor what elements, attributes, and  even attribute values are valid, and when they an be used.  That is, validity is about the rules you, or your community defines.  </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14</a:t>
            </a:fld>
            <a:endParaRPr lang="en-US"/>
          </a:p>
        </p:txBody>
      </p:sp>
    </p:spTree>
    <p:extLst>
      <p:ext uri="{BB962C8B-B14F-4D97-AF65-F5344CB8AC3E}">
        <p14:creationId xmlns:p14="http://schemas.microsoft.com/office/powerpoint/2010/main" val="28324335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8A7F74-1ADE-41E5-B9B1-9EFA3DECC123}" type="slidenum">
              <a:rPr lang="en-US" smtClean="0"/>
              <a:t>15</a:t>
            </a:fld>
            <a:endParaRPr lang="en-US"/>
          </a:p>
        </p:txBody>
      </p:sp>
    </p:spTree>
    <p:extLst>
      <p:ext uri="{BB962C8B-B14F-4D97-AF65-F5344CB8AC3E}">
        <p14:creationId xmlns:p14="http://schemas.microsoft.com/office/powerpoint/2010/main" val="40902336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Elements and attribute names must follow these rules:</a:t>
            </a:r>
          </a:p>
          <a:p>
            <a:pPr lvl="0"/>
            <a:r>
              <a:rPr lang="en-US" sz="1200" kern="1200" dirty="0">
                <a:solidFill>
                  <a:schemeClr val="tx1"/>
                </a:solidFill>
                <a:effectLst/>
                <a:latin typeface="+mn-lt"/>
                <a:ea typeface="+mn-ea"/>
                <a:cs typeface="+mn-cs"/>
              </a:rPr>
              <a:t>They may contain letters, numbers, ideographs</a:t>
            </a:r>
          </a:p>
          <a:p>
            <a:pPr lvl="0"/>
            <a:r>
              <a:rPr lang="en-US" sz="1200" kern="1200" dirty="0">
                <a:solidFill>
                  <a:schemeClr val="tx1"/>
                </a:solidFill>
                <a:effectLst/>
                <a:latin typeface="+mn-lt"/>
                <a:ea typeface="+mn-ea"/>
                <a:cs typeface="+mn-cs"/>
              </a:rPr>
              <a:t>They may not contain white space, or punctuation other than hyphen, period, and underscore</a:t>
            </a:r>
          </a:p>
          <a:p>
            <a:pPr lvl="0"/>
            <a:r>
              <a:rPr lang="en-US" sz="1200" kern="1200">
                <a:solidFill>
                  <a:schemeClr val="tx1"/>
                </a:solidFill>
                <a:effectLst/>
                <a:latin typeface="+mn-lt"/>
                <a:ea typeface="+mn-ea"/>
                <a:cs typeface="+mn-cs"/>
              </a:rPr>
              <a:t>They must begin with a letter or underscore.</a:t>
            </a:r>
          </a:p>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8A7F74-1ADE-41E5-B9B1-9EFA3DECC123}" type="slidenum">
              <a:rPr lang="en-US" smtClean="0"/>
              <a:t>16</a:t>
            </a:fld>
            <a:endParaRPr lang="en-US"/>
          </a:p>
        </p:txBody>
      </p:sp>
    </p:spTree>
    <p:extLst>
      <p:ext uri="{BB962C8B-B14F-4D97-AF65-F5344CB8AC3E}">
        <p14:creationId xmlns:p14="http://schemas.microsoft.com/office/powerpoint/2010/main" val="15137068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Elements and attribute names must follow these rules:</a:t>
            </a:r>
          </a:p>
          <a:p>
            <a:pPr lvl="0"/>
            <a:r>
              <a:rPr lang="en-US" sz="1200" kern="1200" dirty="0">
                <a:solidFill>
                  <a:schemeClr val="tx1"/>
                </a:solidFill>
                <a:effectLst/>
                <a:latin typeface="+mn-lt"/>
                <a:ea typeface="+mn-ea"/>
                <a:cs typeface="+mn-cs"/>
              </a:rPr>
              <a:t>They may contain letters, numbers, ideographs</a:t>
            </a:r>
          </a:p>
          <a:p>
            <a:pPr lvl="0"/>
            <a:r>
              <a:rPr lang="en-US" sz="1200" kern="1200" dirty="0">
                <a:solidFill>
                  <a:schemeClr val="tx1"/>
                </a:solidFill>
                <a:effectLst/>
                <a:latin typeface="+mn-lt"/>
                <a:ea typeface="+mn-ea"/>
                <a:cs typeface="+mn-cs"/>
              </a:rPr>
              <a:t>They may not contain white space, or punctuation other than hyphen, period, and underscore</a:t>
            </a:r>
          </a:p>
          <a:p>
            <a:pPr lvl="0"/>
            <a:r>
              <a:rPr lang="en-US" sz="1200" kern="1200">
                <a:solidFill>
                  <a:schemeClr val="tx1"/>
                </a:solidFill>
                <a:effectLst/>
                <a:latin typeface="+mn-lt"/>
                <a:ea typeface="+mn-ea"/>
                <a:cs typeface="+mn-cs"/>
              </a:rPr>
              <a:t>They must begin with a letter or underscore.</a:t>
            </a:r>
          </a:p>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8A7F74-1ADE-41E5-B9B1-9EFA3DECC123}" type="slidenum">
              <a:rPr lang="en-US" smtClean="0"/>
              <a:t>17</a:t>
            </a:fld>
            <a:endParaRPr lang="en-US"/>
          </a:p>
        </p:txBody>
      </p:sp>
    </p:spTree>
    <p:extLst>
      <p:ext uri="{BB962C8B-B14F-4D97-AF65-F5344CB8AC3E}">
        <p14:creationId xmlns:p14="http://schemas.microsoft.com/office/powerpoint/2010/main" val="15137068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Well-</a:t>
            </a:r>
            <a:r>
              <a:rPr lang="en-US" sz="1200" kern="1200" dirty="0" err="1">
                <a:solidFill>
                  <a:schemeClr val="tx1"/>
                </a:solidFill>
                <a:effectLst/>
                <a:latin typeface="+mn-lt"/>
                <a:ea typeface="+mn-ea"/>
                <a:cs typeface="+mn-cs"/>
              </a:rPr>
              <a:t>formedness</a:t>
            </a:r>
            <a:r>
              <a:rPr lang="en-US" sz="1200" kern="1200" baseline="0" dirty="0">
                <a:solidFill>
                  <a:schemeClr val="tx1"/>
                </a:solidFill>
                <a:effectLst/>
                <a:latin typeface="+mn-lt"/>
                <a:ea typeface="+mn-ea"/>
                <a:cs typeface="+mn-cs"/>
              </a:rPr>
              <a:t> are the basic rules of all xml, you can further constrain it with your own rules, or schema. The schema in this class will be </a:t>
            </a:r>
            <a:r>
              <a:rPr lang="en-US" sz="1200" kern="1200" baseline="0" dirty="0" err="1">
                <a:solidFill>
                  <a:schemeClr val="tx1"/>
                </a:solidFill>
                <a:effectLst/>
                <a:latin typeface="+mn-lt"/>
                <a:ea typeface="+mn-ea"/>
                <a:cs typeface="+mn-cs"/>
              </a:rPr>
              <a:t>epiDoc</a:t>
            </a:r>
            <a:r>
              <a:rPr lang="en-US" sz="1200" kern="1200" baseline="0" dirty="0">
                <a:solidFill>
                  <a:schemeClr val="tx1"/>
                </a:solidFill>
                <a:effectLst/>
                <a:latin typeface="+mn-lt"/>
                <a:ea typeface="+mn-ea"/>
                <a:cs typeface="+mn-cs"/>
              </a:rPr>
              <a:t>, which provides the rules for what elements and attributes we can use, as well as in which order you can use them.</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8A7F74-1ADE-41E5-B9B1-9EFA3DECC123}" type="slidenum">
              <a:rPr lang="en-US" smtClean="0"/>
              <a:t>18</a:t>
            </a:fld>
            <a:endParaRPr lang="en-US"/>
          </a:p>
        </p:txBody>
      </p:sp>
    </p:spTree>
    <p:extLst>
      <p:ext uri="{BB962C8B-B14F-4D97-AF65-F5344CB8AC3E}">
        <p14:creationId xmlns:p14="http://schemas.microsoft.com/office/powerpoint/2010/main" val="6437490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8A7F74-1ADE-41E5-B9B1-9EFA3DECC123}" type="slidenum">
              <a:rPr lang="en-US" smtClean="0"/>
              <a:t>19</a:t>
            </a:fld>
            <a:endParaRPr lang="en-US"/>
          </a:p>
        </p:txBody>
      </p:sp>
    </p:spTree>
    <p:extLst>
      <p:ext uri="{BB962C8B-B14F-4D97-AF65-F5344CB8AC3E}">
        <p14:creationId xmlns:p14="http://schemas.microsoft.com/office/powerpoint/2010/main" val="27512808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8A7F74-1ADE-41E5-B9B1-9EFA3DECC123}" type="slidenum">
              <a:rPr lang="en-US" smtClean="0"/>
              <a:t>20</a:t>
            </a:fld>
            <a:endParaRPr lang="en-US"/>
          </a:p>
        </p:txBody>
      </p:sp>
    </p:spTree>
    <p:extLst>
      <p:ext uri="{BB962C8B-B14F-4D97-AF65-F5344CB8AC3E}">
        <p14:creationId xmlns:p14="http://schemas.microsoft.com/office/powerpoint/2010/main" val="1676727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why are you being forced to learn this?  And more importantly, why am I here.  Well, increasingly humanities work is being informed</a:t>
            </a:r>
            <a:r>
              <a:rPr lang="en-US" baseline="0" dirty="0"/>
              <a:t> by, and taking advantage of computers.  And digital projects in the humanities seem to follow a lifecycle that looks a lot like this diagram.  At the end of our time, you will have he basic building blocks to create a small micro DH data set.  That micro DH project could ultimately end up as a capstone which needs stewarding and curating in order to be ingested into the Institutional Repository.</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8A7F74-1ADE-41E5-B9B1-9EFA3DECC123}" type="slidenum">
              <a:rPr lang="en-US" smtClean="0"/>
              <a:t>21</a:t>
            </a:fld>
            <a:endParaRPr lang="en-US"/>
          </a:p>
        </p:txBody>
      </p:sp>
    </p:spTree>
    <p:extLst>
      <p:ext uri="{BB962C8B-B14F-4D97-AF65-F5344CB8AC3E}">
        <p14:creationId xmlns:p14="http://schemas.microsoft.com/office/powerpoint/2010/main" val="16767275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8A7F74-1ADE-41E5-B9B1-9EFA3DECC123}" type="slidenum">
              <a:rPr lang="en-US" smtClean="0"/>
              <a:t>22</a:t>
            </a:fld>
            <a:endParaRPr lang="en-US"/>
          </a:p>
        </p:txBody>
      </p:sp>
    </p:spTree>
    <p:extLst>
      <p:ext uri="{BB962C8B-B14F-4D97-AF65-F5344CB8AC3E}">
        <p14:creationId xmlns:p14="http://schemas.microsoft.com/office/powerpoint/2010/main" val="31496428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8A7F74-1ADE-41E5-B9B1-9EFA3DECC123}" type="slidenum">
              <a:rPr lang="en-US" smtClean="0"/>
              <a:t>23</a:t>
            </a:fld>
            <a:endParaRPr lang="en-US"/>
          </a:p>
        </p:txBody>
      </p:sp>
    </p:spTree>
    <p:extLst>
      <p:ext uri="{BB962C8B-B14F-4D97-AF65-F5344CB8AC3E}">
        <p14:creationId xmlns:p14="http://schemas.microsoft.com/office/powerpoint/2010/main" val="31496428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a:t>
            </a:r>
            <a:r>
              <a:rPr lang="en-US" dirty="0" err="1"/>
              <a:t>formedness</a:t>
            </a:r>
            <a:r>
              <a:rPr lang="en-US" dirty="0"/>
              <a:t>”</a:t>
            </a:r>
            <a:r>
              <a:rPr lang="en-US" baseline="0" dirty="0"/>
              <a:t> are the basic rules for XML to be, XML.  Validity is a set of further rules that are defined by schemas, DTDs, RELAXNG, that tell your processor what elements, attributes, and  even attribute values are valid, and when they an be used.  That is, validity is about the rules you, or your community defines.  </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24</a:t>
            </a:fld>
            <a:endParaRPr lang="en-US"/>
          </a:p>
        </p:txBody>
      </p:sp>
    </p:spTree>
    <p:extLst>
      <p:ext uri="{BB962C8B-B14F-4D97-AF65-F5344CB8AC3E}">
        <p14:creationId xmlns:p14="http://schemas.microsoft.com/office/powerpoint/2010/main" val="13465488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Just as XML provides a very specific way of structuring information and of looking at the world,</a:t>
            </a:r>
            <a:r>
              <a:rPr lang="en-US" baseline="0" dirty="0"/>
              <a:t> TEI provides a means for talking about the structure of a document.</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25</a:t>
            </a:fld>
            <a:endParaRPr lang="en-US"/>
          </a:p>
        </p:txBody>
      </p:sp>
    </p:spTree>
    <p:extLst>
      <p:ext uri="{BB962C8B-B14F-4D97-AF65-F5344CB8AC3E}">
        <p14:creationId xmlns:p14="http://schemas.microsoft.com/office/powerpoint/2010/main" val="32684601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XML provides a very specific way of structuring information and of looking at the world. It asks us to identify pieces of information that we are interested in, and it asks us to group them together. We can represent these groupings in various different visual ways, all of which represent the same thing—XML’s structure. The first useful metaphor is that of a set of nested boxes, like in this example. These boxes always nest perfectly within each other, and do not overlap. </a:t>
            </a:r>
          </a:p>
        </p:txBody>
      </p:sp>
      <p:sp>
        <p:nvSpPr>
          <p:cNvPr id="4" name="Slide Number Placeholder 3"/>
          <p:cNvSpPr>
            <a:spLocks noGrp="1"/>
          </p:cNvSpPr>
          <p:nvPr>
            <p:ph type="sldNum" sz="quarter" idx="10"/>
          </p:nvPr>
        </p:nvSpPr>
        <p:spPr/>
        <p:txBody>
          <a:bodyPr/>
          <a:lstStyle/>
          <a:p>
            <a:fld id="{668A7F74-1ADE-41E5-B9B1-9EFA3DECC123}" type="slidenum">
              <a:rPr lang="en-US" smtClean="0"/>
              <a:t>26</a:t>
            </a:fld>
            <a:endParaRPr lang="en-US"/>
          </a:p>
        </p:txBody>
      </p:sp>
    </p:spTree>
    <p:extLst>
      <p:ext uri="{BB962C8B-B14F-4D97-AF65-F5344CB8AC3E}">
        <p14:creationId xmlns:p14="http://schemas.microsoft.com/office/powerpoint/2010/main" val="4465087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Neue"/>
                <a:cs typeface="Helvetica Neue"/>
              </a:rPr>
              <a:t>When we do TEI encoding, different things about a text become manifest (depending on how we encode).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Helvetica Neue"/>
              <a:cs typeface="Helvetica Neue"/>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a:latin typeface="Helvetica Neue"/>
                <a:cs typeface="Helvetica Neue"/>
              </a:rPr>
              <a:t>The TEI focuses our attention in a very particular way on the translation of observations about texts into formal information.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Helvetica Neue"/>
              <a:cs typeface="Helvetica Neue"/>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27</a:t>
            </a:fld>
            <a:endParaRPr lang="en-US"/>
          </a:p>
        </p:txBody>
      </p:sp>
    </p:spTree>
    <p:extLst>
      <p:ext uri="{BB962C8B-B14F-4D97-AF65-F5344CB8AC3E}">
        <p14:creationId xmlns:p14="http://schemas.microsoft.com/office/powerpoint/2010/main" val="891115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28</a:t>
            </a:fld>
            <a:endParaRPr lang="en-US"/>
          </a:p>
        </p:txBody>
      </p:sp>
    </p:spTree>
    <p:extLst>
      <p:ext uri="{BB962C8B-B14F-4D97-AF65-F5344CB8AC3E}">
        <p14:creationId xmlns:p14="http://schemas.microsoft.com/office/powerpoint/2010/main" val="27872715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29</a:t>
            </a:fld>
            <a:endParaRPr lang="en-US"/>
          </a:p>
        </p:txBody>
      </p:sp>
    </p:spTree>
    <p:extLst>
      <p:ext uri="{BB962C8B-B14F-4D97-AF65-F5344CB8AC3E}">
        <p14:creationId xmlns:p14="http://schemas.microsoft.com/office/powerpoint/2010/main" val="11337621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8A7F74-1ADE-41E5-B9B1-9EFA3DECC123}" type="slidenum">
              <a:rPr lang="en-US" smtClean="0"/>
              <a:t>30</a:t>
            </a:fld>
            <a:endParaRPr lang="en-US"/>
          </a:p>
        </p:txBody>
      </p:sp>
    </p:spTree>
    <p:extLst>
      <p:ext uri="{BB962C8B-B14F-4D97-AF65-F5344CB8AC3E}">
        <p14:creationId xmlns:p14="http://schemas.microsoft.com/office/powerpoint/2010/main" val="1169809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The Extensible Markup Language (XML) is a markup language that defines a set of rules for encoding documents in a format that is both human-readable and machine-readable.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effectLst/>
              </a:rPr>
              <a:t>XML</a:t>
            </a:r>
            <a:r>
              <a:rPr lang="en-US" baseline="0" dirty="0">
                <a:effectLst/>
              </a:rPr>
              <a:t> </a:t>
            </a:r>
            <a:r>
              <a:rPr lang="en-US" dirty="0">
                <a:effectLst/>
              </a:rPr>
              <a:t>is a markup language that defines a set of rules for encoding documents that is both human and machine-readable.  That is, XML is a standard for constructing your tags that describes the </a:t>
            </a:r>
            <a:r>
              <a:rPr lang="en-US" i="1" dirty="0">
                <a:effectLst/>
              </a:rPr>
              <a:t>structure</a:t>
            </a:r>
            <a:r>
              <a:rPr lang="en-US" dirty="0">
                <a:effectLst/>
              </a:rPr>
              <a:t> of a document, rather than just its appearance.  It is a simple, flexible and customizable.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XML 1.0 became a W3C Recommendation 19 years ago on February 10, 1998.</a:t>
            </a:r>
            <a:endParaRPr lang="en-US" dirty="0"/>
          </a:p>
          <a:p>
            <a:endParaRPr lang="en-US" dirty="0">
              <a:effectLst/>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Note: A markup language is a system for annotating a document that is syntactically distinguishable from the text.  This makes XML particularly powerful.</a:t>
            </a:r>
            <a:r>
              <a:rPr lang="en-US" sz="1200" kern="1200" baseline="0" dirty="0">
                <a:solidFill>
                  <a:schemeClr val="tx1"/>
                </a:solidFill>
                <a:effectLst/>
                <a:latin typeface="+mn-lt"/>
                <a:ea typeface="+mn-ea"/>
                <a:cs typeface="+mn-cs"/>
              </a:rPr>
              <a:t>  Its an “</a:t>
            </a:r>
            <a:r>
              <a:rPr lang="en-US" sz="1200" kern="1200" baseline="0" dirty="0" err="1">
                <a:solidFill>
                  <a:schemeClr val="tx1"/>
                </a:solidFill>
                <a:effectLst/>
                <a:latin typeface="+mn-lt"/>
                <a:ea typeface="+mn-ea"/>
                <a:cs typeface="+mn-cs"/>
              </a:rPr>
              <a:t>uber</a:t>
            </a:r>
            <a:r>
              <a:rPr lang="en-US" sz="1200" kern="1200" baseline="0" dirty="0">
                <a:solidFill>
                  <a:schemeClr val="tx1"/>
                </a:solidFill>
                <a:effectLst/>
                <a:latin typeface="+mn-lt"/>
                <a:ea typeface="+mn-ea"/>
                <a:cs typeface="+mn-cs"/>
              </a:rPr>
              <a:t>-document” if you will, that can be unlocked in multiple ways.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31</a:t>
            </a:fld>
            <a:endParaRPr lang="en-US"/>
          </a:p>
        </p:txBody>
      </p:sp>
    </p:spTree>
    <p:extLst>
      <p:ext uri="{BB962C8B-B14F-4D97-AF65-F5344CB8AC3E}">
        <p14:creationId xmlns:p14="http://schemas.microsoft.com/office/powerpoint/2010/main" val="26508768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32</a:t>
            </a:fld>
            <a:endParaRPr lang="en-US"/>
          </a:p>
        </p:txBody>
      </p:sp>
    </p:spTree>
    <p:extLst>
      <p:ext uri="{BB962C8B-B14F-4D97-AF65-F5344CB8AC3E}">
        <p14:creationId xmlns:p14="http://schemas.microsoft.com/office/powerpoint/2010/main" val="15762150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33</a:t>
            </a:fld>
            <a:endParaRPr lang="en-US"/>
          </a:p>
        </p:txBody>
      </p:sp>
    </p:spTree>
    <p:extLst>
      <p:ext uri="{BB962C8B-B14F-4D97-AF65-F5344CB8AC3E}">
        <p14:creationId xmlns:p14="http://schemas.microsoft.com/office/powerpoint/2010/main" val="5239941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34</a:t>
            </a:fld>
            <a:endParaRPr lang="en-US"/>
          </a:p>
        </p:txBody>
      </p:sp>
    </p:spTree>
    <p:extLst>
      <p:ext uri="{BB962C8B-B14F-4D97-AF65-F5344CB8AC3E}">
        <p14:creationId xmlns:p14="http://schemas.microsoft.com/office/powerpoint/2010/main" val="26947871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35</a:t>
            </a:fld>
            <a:endParaRPr lang="en-US"/>
          </a:p>
        </p:txBody>
      </p:sp>
    </p:spTree>
    <p:extLst>
      <p:ext uri="{BB962C8B-B14F-4D97-AF65-F5344CB8AC3E}">
        <p14:creationId xmlns:p14="http://schemas.microsoft.com/office/powerpoint/2010/main" val="37744511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36</a:t>
            </a:fld>
            <a:endParaRPr lang="en-US"/>
          </a:p>
        </p:txBody>
      </p:sp>
    </p:spTree>
    <p:extLst>
      <p:ext uri="{BB962C8B-B14F-4D97-AF65-F5344CB8AC3E}">
        <p14:creationId xmlns:p14="http://schemas.microsoft.com/office/powerpoint/2010/main" val="10773110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pPr/>
              <a:t>40</a:t>
            </a:fld>
            <a:endParaRPr lang="en-US" dirty="0"/>
          </a:p>
        </p:txBody>
      </p:sp>
    </p:spTree>
    <p:extLst>
      <p:ext uri="{BB962C8B-B14F-4D97-AF65-F5344CB8AC3E}">
        <p14:creationId xmlns:p14="http://schemas.microsoft.com/office/powerpoint/2010/main" val="128082382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8A7F74-1ADE-41E5-B9B1-9EFA3DECC123}" type="slidenum">
              <a:rPr lang="en-US" smtClean="0">
                <a:solidFill>
                  <a:prstClr val="black"/>
                </a:solidFill>
                <a:latin typeface="Calibri"/>
              </a:rPr>
              <a:pPr/>
              <a:t>42</a:t>
            </a:fld>
            <a:endParaRPr lang="en-US">
              <a:solidFill>
                <a:prstClr val="black"/>
              </a:solidFill>
              <a:latin typeface="Calibri"/>
            </a:endParaRPr>
          </a:p>
        </p:txBody>
      </p:sp>
    </p:spTree>
    <p:extLst>
      <p:ext uri="{BB962C8B-B14F-4D97-AF65-F5344CB8AC3E}">
        <p14:creationId xmlns:p14="http://schemas.microsoft.com/office/powerpoint/2010/main" val="21215121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43</a:t>
            </a:fld>
            <a:endParaRPr lang="en-US"/>
          </a:p>
        </p:txBody>
      </p:sp>
    </p:spTree>
    <p:extLst>
      <p:ext uri="{BB962C8B-B14F-4D97-AF65-F5344CB8AC3E}">
        <p14:creationId xmlns:p14="http://schemas.microsoft.com/office/powerpoint/2010/main" val="31205293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dirty="0"/>
              <a:t>Note:  When structuring information,</a:t>
            </a:r>
            <a:r>
              <a:rPr lang="en-US" baseline="0" dirty="0"/>
              <a:t> </a:t>
            </a:r>
            <a:r>
              <a:rPr lang="en-US" dirty="0"/>
              <a:t>it is more important to be consistently wrong</a:t>
            </a:r>
            <a:r>
              <a:rPr lang="en-US" baseline="0" dirty="0"/>
              <a:t> than inconsistently right.</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4</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XML provides a very specific way of structuring information and of looking at the world. It asks us to identify pieces of information that we are interested in, and it asks us to group them together. We can represent these groupings in various different visual ways, all of which represent the same thing—XML’s structure. The first useful metaphor is that of a set of nested boxes, like in this example. These boxes always nest perfectly within each other, and do not overlap. </a:t>
            </a:r>
          </a:p>
        </p:txBody>
      </p:sp>
      <p:sp>
        <p:nvSpPr>
          <p:cNvPr id="4" name="Slide Number Placeholder 3"/>
          <p:cNvSpPr>
            <a:spLocks noGrp="1"/>
          </p:cNvSpPr>
          <p:nvPr>
            <p:ph type="sldNum" sz="quarter" idx="10"/>
          </p:nvPr>
        </p:nvSpPr>
        <p:spPr/>
        <p:txBody>
          <a:bodyPr/>
          <a:lstStyle/>
          <a:p>
            <a:fld id="{668A7F74-1ADE-41E5-B9B1-9EFA3DECC123}" type="slidenum">
              <a:rPr lang="en-US" smtClean="0"/>
              <a:t>5</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 also think about the structure of XML as being like a tree. Each XML document is a complete tree, and each XML element is like a branch of that tree. The example on the right shows XML as it is written, using a system of tags that mark the boundaries of the boxes and the structural groupings that make up the informational system. Each box or tree node (or element in XML parlance) is represented by a pair of tags that mark its beginning and its end, and these elements can be nested inside one another.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6</a:t>
            </a:fld>
            <a:endParaRPr lang="en-US"/>
          </a:p>
        </p:txBody>
      </p:sp>
    </p:spTree>
    <p:extLst>
      <p:ext uri="{BB962C8B-B14F-4D97-AF65-F5344CB8AC3E}">
        <p14:creationId xmlns:p14="http://schemas.microsoft.com/office/powerpoint/2010/main" val="25975767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mostly be looking at the syntax of xml, and the</a:t>
            </a:r>
            <a:r>
              <a:rPr lang="en-US" baseline="0" dirty="0"/>
              <a:t> rules for creating xml documents. </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7</a:t>
            </a:fld>
            <a:endParaRPr lang="en-US"/>
          </a:p>
        </p:txBody>
      </p:sp>
    </p:spTree>
    <p:extLst>
      <p:ext uri="{BB962C8B-B14F-4D97-AF65-F5344CB8AC3E}">
        <p14:creationId xmlns:p14="http://schemas.microsoft.com/office/powerpoint/2010/main" val="4108103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Note the root</a:t>
            </a:r>
            <a:r>
              <a:rPr lang="en-US" baseline="0" dirty="0">
                <a:effectLst/>
              </a:rPr>
              <a:t> element.  This is absolutely necessary to create xml.</a:t>
            </a:r>
          </a:p>
          <a:p>
            <a:r>
              <a:rPr lang="en-US" baseline="0" dirty="0">
                <a:effectLst/>
              </a:rPr>
              <a:t>Our root element declares that this document uses the TEI</a:t>
            </a:r>
          </a:p>
          <a:p>
            <a:endParaRPr lang="en-US" sz="1200" kern="1200" baseline="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are five predefined entities: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&amp;</a:t>
            </a:r>
            <a:r>
              <a:rPr lang="en-US" sz="1200" kern="1200" dirty="0" err="1">
                <a:solidFill>
                  <a:schemeClr val="tx1"/>
                </a:solidFill>
                <a:effectLst/>
                <a:latin typeface="+mn-lt"/>
                <a:ea typeface="+mn-ea"/>
                <a:cs typeface="+mn-cs"/>
              </a:rPr>
              <a:t>lt</a:t>
            </a:r>
            <a:r>
              <a:rPr lang="en-US" sz="1200" kern="1200" dirty="0">
                <a:solidFill>
                  <a:schemeClr val="tx1"/>
                </a:solidFill>
                <a:effectLst/>
                <a:latin typeface="+mn-lt"/>
                <a:ea typeface="+mn-ea"/>
                <a:cs typeface="+mn-cs"/>
              </a:rPr>
              <a:t>; represents "&lt;";</a:t>
            </a:r>
          </a:p>
          <a:p>
            <a:r>
              <a:rPr lang="en-US" sz="1200" kern="1200" dirty="0">
                <a:solidFill>
                  <a:schemeClr val="tx1"/>
                </a:solidFill>
                <a:effectLst/>
                <a:latin typeface="+mn-lt"/>
                <a:ea typeface="+mn-ea"/>
                <a:cs typeface="+mn-cs"/>
              </a:rPr>
              <a:t>&amp;</a:t>
            </a:r>
            <a:r>
              <a:rPr lang="en-US" sz="1200" kern="1200" dirty="0" err="1">
                <a:solidFill>
                  <a:schemeClr val="tx1"/>
                </a:solidFill>
                <a:effectLst/>
                <a:latin typeface="+mn-lt"/>
                <a:ea typeface="+mn-ea"/>
                <a:cs typeface="+mn-cs"/>
              </a:rPr>
              <a:t>gt</a:t>
            </a:r>
            <a:r>
              <a:rPr lang="en-US" sz="1200" kern="1200" dirty="0">
                <a:solidFill>
                  <a:schemeClr val="tx1"/>
                </a:solidFill>
                <a:effectLst/>
                <a:latin typeface="+mn-lt"/>
                <a:ea typeface="+mn-ea"/>
                <a:cs typeface="+mn-cs"/>
              </a:rPr>
              <a:t>; represents "&gt;";</a:t>
            </a:r>
          </a:p>
          <a:p>
            <a:r>
              <a:rPr lang="en-US" sz="1200" kern="1200" dirty="0">
                <a:solidFill>
                  <a:schemeClr val="tx1"/>
                </a:solidFill>
                <a:effectLst/>
                <a:latin typeface="+mn-lt"/>
                <a:ea typeface="+mn-ea"/>
                <a:cs typeface="+mn-cs"/>
              </a:rPr>
              <a:t>&amp;amp; represents "&amp;";</a:t>
            </a:r>
          </a:p>
          <a:p>
            <a:r>
              <a:rPr lang="en-US" sz="1200" kern="1200" dirty="0">
                <a:solidFill>
                  <a:schemeClr val="tx1"/>
                </a:solidFill>
                <a:effectLst/>
                <a:latin typeface="+mn-lt"/>
                <a:ea typeface="+mn-ea"/>
                <a:cs typeface="+mn-cs"/>
              </a:rPr>
              <a:t>&amp;</a:t>
            </a:r>
            <a:r>
              <a:rPr lang="en-US" sz="1200" kern="1200" dirty="0" err="1">
                <a:solidFill>
                  <a:schemeClr val="tx1"/>
                </a:solidFill>
                <a:effectLst/>
                <a:latin typeface="+mn-lt"/>
                <a:ea typeface="+mn-ea"/>
                <a:cs typeface="+mn-cs"/>
              </a:rPr>
              <a:t>apos</a:t>
            </a:r>
            <a:r>
              <a:rPr lang="en-US" sz="1200" kern="1200" dirty="0">
                <a:solidFill>
                  <a:schemeClr val="tx1"/>
                </a:solidFill>
                <a:effectLst/>
                <a:latin typeface="+mn-lt"/>
                <a:ea typeface="+mn-ea"/>
                <a:cs typeface="+mn-cs"/>
              </a:rPr>
              <a:t>; represents "'";</a:t>
            </a:r>
          </a:p>
          <a:p>
            <a:r>
              <a:rPr lang="en-US" sz="1200" kern="1200" dirty="0">
                <a:solidFill>
                  <a:schemeClr val="tx1"/>
                </a:solidFill>
                <a:effectLst/>
                <a:latin typeface="+mn-lt"/>
                <a:ea typeface="+mn-ea"/>
                <a:cs typeface="+mn-cs"/>
              </a:rPr>
              <a:t>&amp;</a:t>
            </a:r>
            <a:r>
              <a:rPr lang="en-US" sz="1200" kern="1200" dirty="0" err="1">
                <a:solidFill>
                  <a:schemeClr val="tx1"/>
                </a:solidFill>
                <a:effectLst/>
                <a:latin typeface="+mn-lt"/>
                <a:ea typeface="+mn-ea"/>
                <a:cs typeface="+mn-cs"/>
              </a:rPr>
              <a:t>quot</a:t>
            </a:r>
            <a:r>
              <a:rPr lang="en-US" sz="1200" kern="1200" dirty="0">
                <a:solidFill>
                  <a:schemeClr val="tx1"/>
                </a:solidFill>
                <a:effectLst/>
                <a:latin typeface="+mn-lt"/>
                <a:ea typeface="+mn-ea"/>
                <a:cs typeface="+mn-cs"/>
              </a:rPr>
              <a:t>; represents '"'.</a:t>
            </a: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kern="1200" dirty="0" err="1">
                <a:solidFill>
                  <a:schemeClr val="tx1"/>
                </a:solidFill>
                <a:effectLst/>
                <a:latin typeface="+mn-lt"/>
                <a:ea typeface="+mn-ea"/>
                <a:cs typeface="+mn-cs"/>
              </a:rPr>
              <a:t>EpiDoc</a:t>
            </a:r>
            <a:r>
              <a:rPr lang="en-US" sz="1200" kern="1200" dirty="0">
                <a:solidFill>
                  <a:schemeClr val="tx1"/>
                </a:solidFill>
                <a:effectLst/>
                <a:latin typeface="+mn-lt"/>
                <a:ea typeface="+mn-ea"/>
                <a:cs typeface="+mn-cs"/>
              </a:rPr>
              <a:t> schema, the set of rules that tells an XML editor or processor what elements, attributes and other content are available in an </a:t>
            </a:r>
            <a:r>
              <a:rPr lang="en-US" sz="1200" kern="1200" dirty="0" err="1">
                <a:solidFill>
                  <a:schemeClr val="tx1"/>
                </a:solidFill>
                <a:effectLst/>
                <a:latin typeface="+mn-lt"/>
                <a:ea typeface="+mn-ea"/>
                <a:cs typeface="+mn-cs"/>
              </a:rPr>
              <a:t>EpiDoc</a:t>
            </a:r>
            <a:r>
              <a:rPr lang="en-US" sz="1200" kern="1200" dirty="0">
                <a:solidFill>
                  <a:schemeClr val="tx1"/>
                </a:solidFill>
                <a:effectLst/>
                <a:latin typeface="+mn-lt"/>
                <a:ea typeface="+mn-ea"/>
                <a:cs typeface="+mn-cs"/>
              </a:rPr>
              <a:t> file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XML processors are classified as validating or non-validating depending on whether or not they check XML documents for validity.  A processor that discovers a validity error must be able to report it, but may continue normal processing.</a:t>
            </a:r>
          </a:p>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8</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68A7F74-1ADE-41E5-B9B1-9EFA3DECC123}" type="slidenum">
              <a:rPr lang="en-US" smtClean="0"/>
              <a:t>9</a:t>
            </a:fld>
            <a:endParaRPr lang="en-US"/>
          </a:p>
        </p:txBody>
      </p:sp>
    </p:spTree>
    <p:extLst>
      <p:ext uri="{BB962C8B-B14F-4D97-AF65-F5344CB8AC3E}">
        <p14:creationId xmlns:p14="http://schemas.microsoft.com/office/powerpoint/2010/main" val="28324335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3/5/18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3/5/18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3/5/18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3/5/18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3/5/18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3/5/18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Helvetica Neue"/>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Helvetica Neue"/>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dirty="0"/>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3/5/18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3/5/18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3/5/18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3/5/18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3/5/18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3/5/18</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Helvetica Neue"/>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Helvetica Neue"/>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Helvetica Neue"/>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Helvetica Neue"/>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Helvetica Neue"/>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www.tei-c.org/release/doc/tei-p5-doc/en/html/CO.html#COHQQ"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hyperlink" Target="http://www.tei-c.org/release/doc/tei-p5-doc/en/html/ND.html#NDPER" TargetMode="External"/><Relationship Id="rId5" Type="http://schemas.openxmlformats.org/officeDocument/2006/relationships/hyperlink" Target="http://www.tei-c.org/release/doc/tei-p5-doc/en/html/ref-name.html" TargetMode="External"/><Relationship Id="rId4" Type="http://schemas.openxmlformats.org/officeDocument/2006/relationships/hyperlink" Target="http://www.tei-c.org/release/doc/tei-p5-doc/en/html/ref-title.html"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www.tei-c.org/release/doc/tei-p5-doc/en/html/ref-epigraph.html"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www.tei-c.org/release/doc/tei-p5-doc/en/html/examples-bibl.html"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ww.stoa.org/epidoc/gl/latest/app-alltrans.html"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www.stoa.org/epidoc/gl/latest/trans-abbrevfully.html"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www.tei-c.org/release/doc/tei-p5-doc/en/html/ref-ex.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2.wdp"/></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hyperlink" Target="http://www.stoa.org/epidoc/gl/latest/trans-illegiblecharunknown.html" TargetMode="External"/><Relationship Id="rId4" Type="http://schemas.openxmlformats.org/officeDocument/2006/relationships/hyperlink" Target="http://www.stoa.org/epidoc/gl/latest/trans-additionwithmark.html" TargetMode="Externa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920066"/>
            <a:ext cx="7772400" cy="1463040"/>
          </a:xfrm>
        </p:spPr>
        <p:txBody>
          <a:bodyPr/>
          <a:lstStyle/>
          <a:p>
            <a:r>
              <a:rPr lang="en-US" dirty="0">
                <a:latin typeface="Helvetica Neue"/>
                <a:cs typeface="Helvetica Neue"/>
              </a:rPr>
              <a:t>XML and TEI</a:t>
            </a:r>
          </a:p>
        </p:txBody>
      </p:sp>
      <p:sp>
        <p:nvSpPr>
          <p:cNvPr id="3" name="Subtitle 2"/>
          <p:cNvSpPr>
            <a:spLocks noGrp="1"/>
          </p:cNvSpPr>
          <p:nvPr>
            <p:ph type="body" sz="half" idx="2"/>
          </p:nvPr>
        </p:nvSpPr>
        <p:spPr>
          <a:xfrm>
            <a:off x="7797490" y="3282993"/>
            <a:ext cx="4311294" cy="1463040"/>
          </a:xfrm>
        </p:spPr>
        <p:txBody>
          <a:bodyPr>
            <a:normAutofit/>
          </a:bodyPr>
          <a:lstStyle/>
          <a:p>
            <a:r>
              <a:rPr lang="en-US" dirty="0">
                <a:latin typeface="Helvetica Neue"/>
                <a:cs typeface="Helvetica Neue"/>
              </a:rPr>
              <a:t>Part 1: Introduction to XML</a:t>
            </a:r>
          </a:p>
          <a:p>
            <a:endParaRPr lang="en-US" dirty="0"/>
          </a:p>
        </p:txBody>
      </p:sp>
      <p:sp>
        <p:nvSpPr>
          <p:cNvPr id="10" name="TextBox 9"/>
          <p:cNvSpPr txBox="1"/>
          <p:nvPr/>
        </p:nvSpPr>
        <p:spPr>
          <a:xfrm>
            <a:off x="8487833" y="5283200"/>
            <a:ext cx="1991904" cy="923330"/>
          </a:xfrm>
          <a:prstGeom prst="rect">
            <a:avLst/>
          </a:prstGeom>
          <a:noFill/>
        </p:spPr>
        <p:txBody>
          <a:bodyPr wrap="none" rtlCol="0">
            <a:spAutoFit/>
          </a:bodyPr>
          <a:lstStyle/>
          <a:p>
            <a:r>
              <a:rPr lang="en-US" dirty="0">
                <a:latin typeface="Helvetica Neue"/>
                <a:cs typeface="Helvetica Neue"/>
              </a:rPr>
              <a:t>Part 1</a:t>
            </a:r>
          </a:p>
          <a:p>
            <a:r>
              <a:rPr lang="en-US" sz="1200" dirty="0">
                <a:latin typeface="Helvetica Neue"/>
                <a:cs typeface="Helvetica Neue"/>
              </a:rPr>
              <a:t>Adapted from The Women </a:t>
            </a:r>
          </a:p>
          <a:p>
            <a:r>
              <a:rPr lang="en-US" sz="1200" dirty="0">
                <a:latin typeface="Helvetica Neue"/>
                <a:cs typeface="Helvetica Neue"/>
              </a:rPr>
              <a:t>Writers Project and the </a:t>
            </a:r>
          </a:p>
          <a:p>
            <a:r>
              <a:rPr lang="en-US" sz="1200" dirty="0" err="1">
                <a:latin typeface="Helvetica Neue"/>
                <a:cs typeface="Helvetica Neue"/>
              </a:rPr>
              <a:t>Occom</a:t>
            </a:r>
            <a:r>
              <a:rPr lang="en-US" sz="1200" dirty="0">
                <a:latin typeface="Helvetica Neue"/>
                <a:cs typeface="Helvetica Neue"/>
              </a:rPr>
              <a:t> Letter Project</a:t>
            </a:r>
          </a:p>
        </p:txBody>
      </p:sp>
      <p:pic>
        <p:nvPicPr>
          <p:cNvPr id="7" name="Picture Placeholder 6">
            <a:extLst>
              <a:ext uri="{FF2B5EF4-FFF2-40B4-BE49-F238E27FC236}">
                <a16:creationId xmlns:a16="http://schemas.microsoft.com/office/drawing/2014/main" id="{3887E951-7269-354E-9A23-D8242CAD02AC}"/>
              </a:ext>
            </a:extLst>
          </p:cNvPr>
          <p:cNvPicPr>
            <a:picLocks noGrp="1" noChangeAspect="1"/>
          </p:cNvPicPr>
          <p:nvPr>
            <p:ph type="pic" idx="1"/>
          </p:nvPr>
        </p:nvPicPr>
        <p:blipFill>
          <a:blip r:embed="rId3"/>
          <a:srcRect t="21744" b="21744"/>
          <a:stretch>
            <a:fillRect/>
          </a:stretch>
        </p:blipFill>
        <p:spPr/>
      </p:pic>
    </p:spTree>
    <p:extLst>
      <p:ext uri="{BB962C8B-B14F-4D97-AF65-F5344CB8AC3E}">
        <p14:creationId xmlns:p14="http://schemas.microsoft.com/office/powerpoint/2010/main" val="525606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Tags and Elements</a:t>
            </a:r>
          </a:p>
        </p:txBody>
      </p:sp>
      <p:pic>
        <p:nvPicPr>
          <p:cNvPr id="3" name="Picture 2"/>
          <p:cNvPicPr>
            <a:picLocks noChangeAspect="1"/>
          </p:cNvPicPr>
          <p:nvPr/>
        </p:nvPicPr>
        <p:blipFill>
          <a:blip r:embed="rId3"/>
          <a:stretch>
            <a:fillRect/>
          </a:stretch>
        </p:blipFill>
        <p:spPr>
          <a:xfrm>
            <a:off x="928822" y="2551550"/>
            <a:ext cx="4441769" cy="1515427"/>
          </a:xfrm>
          <a:prstGeom prst="rect">
            <a:avLst/>
          </a:prstGeom>
        </p:spPr>
      </p:pic>
      <p:sp>
        <p:nvSpPr>
          <p:cNvPr id="4" name="Rectangle 3"/>
          <p:cNvSpPr/>
          <p:nvPr/>
        </p:nvSpPr>
        <p:spPr>
          <a:xfrm>
            <a:off x="5759473" y="2551550"/>
            <a:ext cx="6096000" cy="2308324"/>
          </a:xfrm>
          <a:prstGeom prst="rect">
            <a:avLst/>
          </a:prstGeom>
        </p:spPr>
        <p:txBody>
          <a:bodyPr>
            <a:spAutoFit/>
          </a:bodyPr>
          <a:lstStyle/>
          <a:p>
            <a:r>
              <a:rPr lang="en-US" dirty="0">
                <a:latin typeface="Helvetica Neue"/>
              </a:rPr>
              <a:t>In XML, we mark the boundaries of elements with tags. These also serve as a label for the element. We should also note that tags in XML are not just important for us as readers (serving as human-readable labels for the features we choose to mark). XML tags are also important for the processor. The brackets and the forward-slashes serve to delimit the element, and allow the processor to differentiate elements from the content.</a:t>
            </a:r>
          </a:p>
        </p:txBody>
      </p:sp>
      <p:sp>
        <p:nvSpPr>
          <p:cNvPr id="5" name="Rectangle 4"/>
          <p:cNvSpPr/>
          <p:nvPr/>
        </p:nvSpPr>
        <p:spPr>
          <a:xfrm>
            <a:off x="8973797" y="6462468"/>
            <a:ext cx="2843967" cy="276999"/>
          </a:xfrm>
          <a:prstGeom prst="rect">
            <a:avLst/>
          </a:prstGeom>
        </p:spPr>
        <p:txBody>
          <a:bodyPr wrap="none">
            <a:spAutoFit/>
          </a:bodyPr>
          <a:lstStyle/>
          <a:p>
            <a:r>
              <a:rPr lang="en-US" sz="1200" dirty="0">
                <a:latin typeface="Helvetica Neue"/>
              </a:rPr>
              <a:t>Image from the Women Writers Project</a:t>
            </a:r>
          </a:p>
        </p:txBody>
      </p:sp>
    </p:spTree>
    <p:extLst>
      <p:ext uri="{BB962C8B-B14F-4D97-AF65-F5344CB8AC3E}">
        <p14:creationId xmlns:p14="http://schemas.microsoft.com/office/powerpoint/2010/main" val="10504862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attributes</a:t>
            </a:r>
          </a:p>
        </p:txBody>
      </p:sp>
      <p:pic>
        <p:nvPicPr>
          <p:cNvPr id="5" name="Picture 4"/>
          <p:cNvPicPr>
            <a:picLocks noChangeAspect="1"/>
          </p:cNvPicPr>
          <p:nvPr/>
        </p:nvPicPr>
        <p:blipFill>
          <a:blip r:embed="rId3"/>
          <a:stretch>
            <a:fillRect/>
          </a:stretch>
        </p:blipFill>
        <p:spPr>
          <a:xfrm>
            <a:off x="1109277" y="2420552"/>
            <a:ext cx="5759113" cy="1494827"/>
          </a:xfrm>
          <a:prstGeom prst="rect">
            <a:avLst/>
          </a:prstGeom>
        </p:spPr>
      </p:pic>
      <p:sp>
        <p:nvSpPr>
          <p:cNvPr id="6" name="Rectangle 5"/>
          <p:cNvSpPr/>
          <p:nvPr/>
        </p:nvSpPr>
        <p:spPr>
          <a:xfrm>
            <a:off x="4909773" y="3681803"/>
            <a:ext cx="5482080" cy="2308324"/>
          </a:xfrm>
          <a:prstGeom prst="rect">
            <a:avLst/>
          </a:prstGeom>
        </p:spPr>
        <p:txBody>
          <a:bodyPr wrap="square">
            <a:spAutoFit/>
          </a:bodyPr>
          <a:lstStyle/>
          <a:p>
            <a:r>
              <a:rPr lang="en-US" dirty="0">
                <a:latin typeface="Helvetica Neue"/>
              </a:rPr>
              <a:t>An XML attribute is like an adjective to the element’s noun, in that it modifies an element. However, attributes are a bit more detailed than adjectives. They tell you what aspect of the element they’re describing, like its type, or its size, or its color (the name of the attribute) and the specific descriptor within that category of information (the attribute value).</a:t>
            </a:r>
          </a:p>
        </p:txBody>
      </p:sp>
      <p:sp>
        <p:nvSpPr>
          <p:cNvPr id="7" name="Rectangle 6"/>
          <p:cNvSpPr/>
          <p:nvPr/>
        </p:nvSpPr>
        <p:spPr>
          <a:xfrm>
            <a:off x="8973797" y="6462468"/>
            <a:ext cx="2843967" cy="276999"/>
          </a:xfrm>
          <a:prstGeom prst="rect">
            <a:avLst/>
          </a:prstGeom>
        </p:spPr>
        <p:txBody>
          <a:bodyPr wrap="none">
            <a:spAutoFit/>
          </a:bodyPr>
          <a:lstStyle/>
          <a:p>
            <a:r>
              <a:rPr lang="en-US" sz="1200" dirty="0">
                <a:latin typeface="Helvetica Neue"/>
              </a:rPr>
              <a:t>Image from the Women Writers Project</a:t>
            </a:r>
          </a:p>
        </p:txBody>
      </p:sp>
    </p:spTree>
    <p:extLst>
      <p:ext uri="{BB962C8B-B14F-4D97-AF65-F5344CB8AC3E}">
        <p14:creationId xmlns:p14="http://schemas.microsoft.com/office/powerpoint/2010/main" val="38515816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Predefined Entities</a:t>
            </a:r>
          </a:p>
        </p:txBody>
      </p:sp>
      <p:sp>
        <p:nvSpPr>
          <p:cNvPr id="3" name="Rectangle 2"/>
          <p:cNvSpPr/>
          <p:nvPr/>
        </p:nvSpPr>
        <p:spPr>
          <a:xfrm>
            <a:off x="1202266" y="2108538"/>
            <a:ext cx="3894667" cy="2031325"/>
          </a:xfrm>
          <a:prstGeom prst="rect">
            <a:avLst/>
          </a:prstGeom>
        </p:spPr>
        <p:txBody>
          <a:bodyPr wrap="square">
            <a:spAutoFit/>
          </a:bodyPr>
          <a:lstStyle/>
          <a:p>
            <a:r>
              <a:rPr lang="en-US" b="1" dirty="0">
                <a:latin typeface="Helvetica Neue"/>
                <a:cs typeface="Helvetica Neue"/>
              </a:rPr>
              <a:t>There are five predefined entities:</a:t>
            </a:r>
          </a:p>
          <a:p>
            <a:endParaRPr lang="en-US" dirty="0">
              <a:latin typeface="Helvetica Neue"/>
              <a:cs typeface="Helvetica Neue"/>
            </a:endParaRPr>
          </a:p>
          <a:p>
            <a:r>
              <a:rPr lang="en-US" dirty="0">
                <a:latin typeface="Helvetica Neue"/>
                <a:cs typeface="Helvetica Neue"/>
              </a:rPr>
              <a:t>&amp;</a:t>
            </a:r>
            <a:r>
              <a:rPr lang="en-US" dirty="0" err="1">
                <a:latin typeface="Helvetica Neue"/>
                <a:cs typeface="Helvetica Neue"/>
              </a:rPr>
              <a:t>lt</a:t>
            </a:r>
            <a:r>
              <a:rPr lang="en-US" dirty="0">
                <a:latin typeface="Helvetica Neue"/>
                <a:cs typeface="Helvetica Neue"/>
              </a:rPr>
              <a:t>; represents "&lt;";</a:t>
            </a:r>
          </a:p>
          <a:p>
            <a:r>
              <a:rPr lang="en-US" dirty="0">
                <a:latin typeface="Helvetica Neue"/>
                <a:cs typeface="Helvetica Neue"/>
              </a:rPr>
              <a:t>&amp;</a:t>
            </a:r>
            <a:r>
              <a:rPr lang="en-US" dirty="0" err="1">
                <a:latin typeface="Helvetica Neue"/>
                <a:cs typeface="Helvetica Neue"/>
              </a:rPr>
              <a:t>gt</a:t>
            </a:r>
            <a:r>
              <a:rPr lang="en-US" dirty="0">
                <a:latin typeface="Helvetica Neue"/>
                <a:cs typeface="Helvetica Neue"/>
              </a:rPr>
              <a:t>; represents "&gt;";</a:t>
            </a:r>
          </a:p>
          <a:p>
            <a:r>
              <a:rPr lang="en-US" dirty="0">
                <a:latin typeface="Helvetica Neue"/>
                <a:cs typeface="Helvetica Neue"/>
              </a:rPr>
              <a:t>&amp;amp; represents "&amp;";</a:t>
            </a:r>
          </a:p>
          <a:p>
            <a:r>
              <a:rPr lang="en-US" dirty="0">
                <a:latin typeface="Helvetica Neue"/>
                <a:cs typeface="Helvetica Neue"/>
              </a:rPr>
              <a:t>&amp;</a:t>
            </a:r>
            <a:r>
              <a:rPr lang="en-US" dirty="0" err="1">
                <a:latin typeface="Helvetica Neue"/>
                <a:cs typeface="Helvetica Neue"/>
              </a:rPr>
              <a:t>apos</a:t>
            </a:r>
            <a:r>
              <a:rPr lang="en-US" dirty="0">
                <a:latin typeface="Helvetica Neue"/>
                <a:cs typeface="Helvetica Neue"/>
              </a:rPr>
              <a:t>; represents "'";</a:t>
            </a:r>
          </a:p>
          <a:p>
            <a:r>
              <a:rPr lang="en-US" dirty="0">
                <a:latin typeface="Helvetica Neue"/>
                <a:cs typeface="Helvetica Neue"/>
              </a:rPr>
              <a:t>&amp;</a:t>
            </a:r>
            <a:r>
              <a:rPr lang="en-US" dirty="0" err="1">
                <a:latin typeface="Helvetica Neue"/>
                <a:cs typeface="Helvetica Neue"/>
              </a:rPr>
              <a:t>quot</a:t>
            </a:r>
            <a:r>
              <a:rPr lang="en-US" dirty="0">
                <a:latin typeface="Helvetica Neue"/>
                <a:cs typeface="Helvetica Neue"/>
              </a:rPr>
              <a:t>; represents '"'.</a:t>
            </a:r>
          </a:p>
        </p:txBody>
      </p:sp>
      <p:pic>
        <p:nvPicPr>
          <p:cNvPr id="4" name="Picture 3"/>
          <p:cNvPicPr>
            <a:picLocks noChangeAspect="1"/>
          </p:cNvPicPr>
          <p:nvPr/>
        </p:nvPicPr>
        <p:blipFill>
          <a:blip r:embed="rId2"/>
          <a:stretch>
            <a:fillRect/>
          </a:stretch>
        </p:blipFill>
        <p:spPr>
          <a:xfrm>
            <a:off x="5198532" y="1947334"/>
            <a:ext cx="6097953" cy="3820405"/>
          </a:xfrm>
          <a:prstGeom prst="rect">
            <a:avLst/>
          </a:prstGeom>
        </p:spPr>
      </p:pic>
    </p:spTree>
    <p:extLst>
      <p:ext uri="{BB962C8B-B14F-4D97-AF65-F5344CB8AC3E}">
        <p14:creationId xmlns:p14="http://schemas.microsoft.com/office/powerpoint/2010/main" val="15873418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pic>
        <p:nvPicPr>
          <p:cNvPr id="21" name="Picture 20"/>
          <p:cNvPicPr>
            <a:picLocks noChangeAspect="1"/>
          </p:cNvPicPr>
          <p:nvPr/>
        </p:nvPicPr>
        <p:blipFill>
          <a:blip r:embed="rId3"/>
          <a:stretch>
            <a:fillRect/>
          </a:stretch>
        </p:blipFill>
        <p:spPr>
          <a:xfrm>
            <a:off x="1148817" y="2172738"/>
            <a:ext cx="10377990" cy="2261870"/>
          </a:xfrm>
          <a:prstGeom prst="rect">
            <a:avLst/>
          </a:prstGeom>
        </p:spPr>
      </p:pic>
    </p:spTree>
    <p:extLst>
      <p:ext uri="{BB962C8B-B14F-4D97-AF65-F5344CB8AC3E}">
        <p14:creationId xmlns:p14="http://schemas.microsoft.com/office/powerpoint/2010/main" val="18569890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Let’s Expand on that</a:t>
            </a:r>
          </a:p>
        </p:txBody>
      </p:sp>
      <p:sp>
        <p:nvSpPr>
          <p:cNvPr id="4" name="Subtitle 3"/>
          <p:cNvSpPr>
            <a:spLocks noGrp="1"/>
          </p:cNvSpPr>
          <p:nvPr>
            <p:ph type="subTitle" idx="1"/>
          </p:nvPr>
        </p:nvSpPr>
        <p:spPr/>
        <p:txBody>
          <a:bodyPr/>
          <a:lstStyle/>
          <a:p>
            <a:r>
              <a:rPr lang="en-US" dirty="0"/>
              <a:t>‘Well-</a:t>
            </a:r>
            <a:r>
              <a:rPr lang="en-US" dirty="0" err="1"/>
              <a:t>Formedness</a:t>
            </a:r>
            <a:r>
              <a:rPr lang="en-US" dirty="0"/>
              <a:t>’ and Validity</a:t>
            </a:r>
          </a:p>
        </p:txBody>
      </p:sp>
    </p:spTree>
    <p:extLst>
      <p:ext uri="{BB962C8B-B14F-4D97-AF65-F5344CB8AC3E}">
        <p14:creationId xmlns:p14="http://schemas.microsoft.com/office/powerpoint/2010/main" val="30007808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Rules – Well-</a:t>
            </a:r>
            <a:r>
              <a:rPr lang="en-US" dirty="0" err="1"/>
              <a:t>Formedness</a:t>
            </a:r>
            <a:endParaRPr lang="en-US" dirty="0"/>
          </a:p>
        </p:txBody>
      </p:sp>
      <p:sp>
        <p:nvSpPr>
          <p:cNvPr id="3" name="Rectangle 2"/>
          <p:cNvSpPr/>
          <p:nvPr/>
        </p:nvSpPr>
        <p:spPr>
          <a:xfrm>
            <a:off x="3745562" y="1806092"/>
            <a:ext cx="8250382" cy="3785652"/>
          </a:xfrm>
          <a:prstGeom prst="rect">
            <a:avLst/>
          </a:prstGeom>
        </p:spPr>
        <p:txBody>
          <a:bodyPr wrap="square">
            <a:spAutoFit/>
          </a:bodyPr>
          <a:lstStyle/>
          <a:p>
            <a:r>
              <a:rPr lang="en-US" sz="1600" dirty="0">
                <a:solidFill>
                  <a:srgbClr val="202020"/>
                </a:solidFill>
                <a:latin typeface="Helvetica Neue"/>
              </a:rPr>
              <a:t>These rules come from the W3C standard for XML, so all XML documents need to follow these three rules. These are specifically called the rules of “well-</a:t>
            </a:r>
            <a:r>
              <a:rPr lang="en-US" sz="1600" dirty="0" err="1">
                <a:solidFill>
                  <a:srgbClr val="202020"/>
                </a:solidFill>
                <a:latin typeface="Helvetica Neue"/>
              </a:rPr>
              <a:t>formedness</a:t>
            </a:r>
            <a:r>
              <a:rPr lang="en-US" sz="1600" dirty="0">
                <a:solidFill>
                  <a:srgbClr val="202020"/>
                </a:solidFill>
                <a:latin typeface="Helvetica Neue"/>
              </a:rPr>
              <a:t>”, and every XML language—from TEI to HTML to MathML—must follow these rules. </a:t>
            </a:r>
          </a:p>
          <a:p>
            <a:endParaRPr lang="en-US" sz="1600" dirty="0">
              <a:solidFill>
                <a:srgbClr val="202020"/>
              </a:solidFill>
              <a:latin typeface="Helvetica Neue"/>
            </a:endParaRPr>
          </a:p>
          <a:p>
            <a:r>
              <a:rPr lang="en-US" sz="1600" dirty="0">
                <a:solidFill>
                  <a:srgbClr val="202020"/>
                </a:solidFill>
                <a:latin typeface="Helvetica Neue"/>
              </a:rPr>
              <a:t>The first is that all elements must be properly delimited, i.e. they must contain all necessary characters (such as pointy brackets, quotation marks, forward slashes) in the appropriate places.</a:t>
            </a:r>
          </a:p>
          <a:p>
            <a:endParaRPr lang="en-US" sz="1600" dirty="0">
              <a:solidFill>
                <a:srgbClr val="202020"/>
              </a:solidFill>
              <a:latin typeface="Helvetica Neue"/>
            </a:endParaRPr>
          </a:p>
          <a:p>
            <a:r>
              <a:rPr lang="en-US" sz="1600" dirty="0">
                <a:solidFill>
                  <a:srgbClr val="202020"/>
                </a:solidFill>
                <a:latin typeface="Helvetica Neue"/>
              </a:rPr>
              <a:t>The second rule is that all documents must have a single root element, or there must be one and only one outermost wrapper element that encloses the whole document. One way to think about this rule is by thinking about XML as a tree. </a:t>
            </a:r>
          </a:p>
          <a:p>
            <a:endParaRPr lang="en-US" sz="1600" dirty="0">
              <a:solidFill>
                <a:srgbClr val="202020"/>
              </a:solidFill>
              <a:latin typeface="Helvetica Neue"/>
            </a:endParaRPr>
          </a:p>
          <a:p>
            <a:r>
              <a:rPr lang="en-US" sz="1600" dirty="0">
                <a:solidFill>
                  <a:srgbClr val="202020"/>
                </a:solidFill>
                <a:latin typeface="Helvetica Neue"/>
              </a:rPr>
              <a:t>Finally, XML cannot overlap. Basically this means that elements must be contained completely within each other. You cannot have a said element that begins in the middle of one &lt;p&gt; element and ends in the next. </a:t>
            </a:r>
            <a:endParaRPr lang="en-US" sz="1600" b="0" i="0" dirty="0">
              <a:solidFill>
                <a:srgbClr val="202020"/>
              </a:solidFill>
              <a:effectLst/>
              <a:latin typeface="Helvetica Neue"/>
            </a:endParaRPr>
          </a:p>
        </p:txBody>
      </p:sp>
      <p:sp>
        <p:nvSpPr>
          <p:cNvPr id="4" name="Rectangle 3"/>
          <p:cNvSpPr/>
          <p:nvPr/>
        </p:nvSpPr>
        <p:spPr>
          <a:xfrm>
            <a:off x="882673" y="1812023"/>
            <a:ext cx="2947555" cy="2308324"/>
          </a:xfrm>
          <a:prstGeom prst="rect">
            <a:avLst/>
          </a:prstGeom>
        </p:spPr>
        <p:txBody>
          <a:bodyPr wrap="square">
            <a:spAutoFit/>
          </a:bodyPr>
          <a:lstStyle/>
          <a:p>
            <a:r>
              <a:rPr lang="en-US" b="1" i="1" dirty="0">
                <a:latin typeface="Helvetica Neue"/>
              </a:rPr>
              <a:t>“Well-</a:t>
            </a:r>
            <a:r>
              <a:rPr lang="en-US" b="1" i="1" dirty="0" err="1">
                <a:latin typeface="Helvetica Neue"/>
              </a:rPr>
              <a:t>formedness</a:t>
            </a:r>
            <a:r>
              <a:rPr lang="en-US" b="1" i="1" dirty="0">
                <a:latin typeface="Helvetica Neue"/>
              </a:rPr>
              <a:t>”</a:t>
            </a:r>
            <a:r>
              <a:rPr lang="en-US" dirty="0">
                <a:latin typeface="Helvetica Neue"/>
              </a:rPr>
              <a:t> means:</a:t>
            </a:r>
          </a:p>
          <a:p>
            <a:endParaRPr lang="en-US" dirty="0">
              <a:latin typeface="Helvetica Neue"/>
            </a:endParaRPr>
          </a:p>
          <a:p>
            <a:pPr marL="285750" indent="-285750">
              <a:buFont typeface="Arial" panose="020B0604020202020204" pitchFamily="34" charset="0"/>
              <a:buChar char="•"/>
            </a:pPr>
            <a:r>
              <a:rPr lang="en-US" dirty="0">
                <a:latin typeface="Helvetica Neue"/>
              </a:rPr>
              <a:t>Everything is properly delimited</a:t>
            </a:r>
          </a:p>
          <a:p>
            <a:pPr marL="285750" indent="-285750">
              <a:buFont typeface="Arial" panose="020B0604020202020204" pitchFamily="34" charset="0"/>
              <a:buChar char="•"/>
            </a:pPr>
            <a:r>
              <a:rPr lang="en-US" dirty="0">
                <a:latin typeface="Helvetica Neue"/>
              </a:rPr>
              <a:t>A single (one and only one) root element</a:t>
            </a:r>
          </a:p>
          <a:p>
            <a:pPr marL="285750" indent="-285750">
              <a:buFont typeface="Arial" panose="020B0604020202020204" pitchFamily="34" charset="0"/>
              <a:buChar char="•"/>
            </a:pPr>
            <a:r>
              <a:rPr lang="en-US" dirty="0">
                <a:latin typeface="Helvetica Neue"/>
              </a:rPr>
              <a:t>No overlap</a:t>
            </a:r>
          </a:p>
        </p:txBody>
      </p:sp>
    </p:spTree>
    <p:extLst>
      <p:ext uri="{BB962C8B-B14F-4D97-AF65-F5344CB8AC3E}">
        <p14:creationId xmlns:p14="http://schemas.microsoft.com/office/powerpoint/2010/main" val="11695517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340" y="456051"/>
            <a:ext cx="4871346" cy="1313100"/>
          </a:xfrm>
        </p:spPr>
        <p:txBody>
          <a:bodyPr/>
          <a:lstStyle/>
          <a:p>
            <a:r>
              <a:rPr lang="en-US" dirty="0"/>
              <a:t>Well-</a:t>
            </a:r>
            <a:r>
              <a:rPr lang="en-US" dirty="0" err="1"/>
              <a:t>formedness</a:t>
            </a:r>
            <a:endParaRPr lang="en-US" dirty="0"/>
          </a:p>
        </p:txBody>
      </p:sp>
      <p:sp>
        <p:nvSpPr>
          <p:cNvPr id="4" name="Rectangle 3"/>
          <p:cNvSpPr/>
          <p:nvPr/>
        </p:nvSpPr>
        <p:spPr>
          <a:xfrm>
            <a:off x="882673" y="1812023"/>
            <a:ext cx="5092100" cy="3323987"/>
          </a:xfrm>
          <a:prstGeom prst="rect">
            <a:avLst/>
          </a:prstGeom>
        </p:spPr>
        <p:txBody>
          <a:bodyPr wrap="square">
            <a:spAutoFit/>
          </a:bodyPr>
          <a:lstStyle/>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"person&gt;Pearl S. Buck</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Toni Morrison</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Carl Sagan</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Kurt Vonnegut</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John Cleese</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&gt;&lt;forename&gt;</a:t>
            </a:r>
            <a:r>
              <a:rPr lang="en-US" sz="1000" dirty="0">
                <a:solidFill>
                  <a:srgbClr val="000000"/>
                </a:solidFill>
                <a:latin typeface="Consolas" panose="020B0609020204030204" pitchFamily="49" charset="0"/>
                <a:cs typeface="Consolas" panose="020B0609020204030204" pitchFamily="49" charset="0"/>
              </a:rPr>
              <a:t>Frances</a:t>
            </a:r>
            <a:r>
              <a:rPr lang="en-US" sz="1000" dirty="0">
                <a:solidFill>
                  <a:srgbClr val="000096"/>
                </a:solidFill>
                <a:latin typeface="Consolas" panose="020B0609020204030204" pitchFamily="49" charset="0"/>
                <a:cs typeface="Consolas" panose="020B0609020204030204" pitchFamily="49" charset="0"/>
              </a:rPr>
              <a:t>&lt;/forename&gt;</a:t>
            </a:r>
          </a:p>
          <a:p>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&lt;surname&gt;</a:t>
            </a:r>
            <a:r>
              <a:rPr lang="en-US" sz="1000" dirty="0">
                <a:solidFill>
                  <a:srgbClr val="000000"/>
                </a:solidFill>
                <a:latin typeface="Consolas" panose="020B0609020204030204" pitchFamily="49" charset="0"/>
                <a:cs typeface="Consolas" panose="020B0609020204030204" pitchFamily="49" charset="0"/>
              </a:rPr>
              <a:t>Perkins</a:t>
            </a:r>
            <a:r>
              <a:rPr lang="en-US" sz="1000" dirty="0">
                <a:solidFill>
                  <a:srgbClr val="000096"/>
                </a:solidFill>
                <a:latin typeface="Consolas" panose="020B0609020204030204" pitchFamily="49" charset="0"/>
                <a:cs typeface="Consolas" panose="020B0609020204030204" pitchFamily="49" charset="0"/>
              </a:rPr>
              <a:t>&lt;/surname&gt;&lt;/name&gt;</a:t>
            </a:r>
          </a:p>
          <a:p>
            <a:endParaRPr lang="en-US" sz="1000" dirty="0">
              <a:solidFill>
                <a:srgbClr val="000096"/>
              </a:solidFill>
              <a:latin typeface="Consolas" panose="020B0609020204030204" pitchFamily="49" charset="0"/>
              <a:cs typeface="Consolas" panose="020B0609020204030204" pitchFamily="49" charset="0"/>
            </a:endParaRPr>
          </a:p>
          <a:p>
            <a:pPr marL="228600" indent="-228600">
              <a:buFont typeface="+mj-lt"/>
              <a:buAutoNum type="arabicPeriod" startAt="7"/>
            </a:pPr>
            <a:r>
              <a:rPr lang="en-US" sz="1000" dirty="0">
                <a:solidFill>
                  <a:srgbClr val="8B26C9"/>
                </a:solidFill>
                <a:latin typeface="Consolas" panose="020B0609020204030204" pitchFamily="49" charset="0"/>
                <a:cs typeface="Consolas" panose="020B0609020204030204" pitchFamily="49" charset="0"/>
              </a:rPr>
              <a:t>&lt;?xml version="1.0" encoding="UTF-8"?&gt;</a:t>
            </a:r>
            <a:r>
              <a:rPr lang="en-US" sz="1000" dirty="0">
                <a:solidFill>
                  <a:srgbClr val="000000"/>
                </a:solidFill>
                <a:latin typeface="Consolas" panose="020B0609020204030204" pitchFamily="49" charset="0"/>
                <a:cs typeface="Consolas" panose="020B0609020204030204" pitchFamily="49" charset="0"/>
              </a:rPr>
              <a:t>    </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&lt;item&gt;</a:t>
            </a:r>
            <a:r>
              <a:rPr lang="en-US" sz="1000" dirty="0">
                <a:solidFill>
                  <a:srgbClr val="000000"/>
                </a:solidFill>
                <a:latin typeface="Consolas" panose="020B0609020204030204" pitchFamily="49" charset="0"/>
                <a:cs typeface="Consolas" panose="020B0609020204030204" pitchFamily="49" charset="0"/>
              </a:rPr>
              <a:t>No overlap!</a:t>
            </a:r>
            <a:r>
              <a:rPr lang="en-US" sz="1000" dirty="0">
                <a:solidFill>
                  <a:srgbClr val="000096"/>
                </a:solidFill>
                <a:latin typeface="Consolas" panose="020B0609020204030204" pitchFamily="49" charset="0"/>
                <a:cs typeface="Consolas" panose="020B0609020204030204" pitchFamily="49" charset="0"/>
              </a:rPr>
              <a:t>&lt;/item&gt;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&lt;item&gt;</a:t>
            </a:r>
            <a:r>
              <a:rPr lang="en-US" sz="1000" dirty="0">
                <a:solidFill>
                  <a:srgbClr val="000000"/>
                </a:solidFill>
                <a:latin typeface="Consolas" panose="020B0609020204030204" pitchFamily="49" charset="0"/>
                <a:cs typeface="Consolas" panose="020B0609020204030204" pitchFamily="49" charset="0"/>
              </a:rPr>
              <a:t>One root element!</a:t>
            </a:r>
            <a:r>
              <a:rPr lang="en-US" sz="1000" dirty="0">
                <a:solidFill>
                  <a:srgbClr val="000096"/>
                </a:solidFill>
                <a:latin typeface="Consolas" panose="020B0609020204030204" pitchFamily="49" charset="0"/>
                <a:cs typeface="Consolas" panose="020B0609020204030204" pitchFamily="49" charset="0"/>
              </a:rPr>
              <a:t>&lt;/item&gt;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&lt;item&gt;</a:t>
            </a:r>
            <a:r>
              <a:rPr lang="en-US" sz="1000" dirty="0">
                <a:solidFill>
                  <a:srgbClr val="000000"/>
                </a:solidFill>
                <a:latin typeface="Consolas" panose="020B0609020204030204" pitchFamily="49" charset="0"/>
                <a:cs typeface="Consolas" panose="020B0609020204030204" pitchFamily="49" charset="0"/>
              </a:rPr>
              <a:t>All delimiters!</a:t>
            </a:r>
            <a:r>
              <a:rPr lang="en-US" sz="1000" dirty="0">
                <a:solidFill>
                  <a:srgbClr val="000096"/>
                </a:solidFill>
                <a:latin typeface="Consolas" panose="020B0609020204030204" pitchFamily="49" charset="0"/>
                <a:cs typeface="Consolas" panose="020B0609020204030204" pitchFamily="49" charset="0"/>
              </a:rPr>
              <a:t>&lt;/item&gt;</a:t>
            </a:r>
          </a:p>
          <a:p>
            <a:endParaRPr lang="en-US" sz="1000" dirty="0">
              <a:solidFill>
                <a:srgbClr val="000096"/>
              </a:solidFill>
              <a:latin typeface="Consolas" panose="020B0609020204030204" pitchFamily="49" charset="0"/>
              <a:cs typeface="Consolas" panose="020B0609020204030204" pitchFamily="49" charset="0"/>
            </a:endParaRPr>
          </a:p>
          <a:p>
            <a:pPr marL="228600" indent="-228600">
              <a:buFont typeface="+mj-lt"/>
              <a:buAutoNum type="arabicPeriod" startAt="8"/>
            </a:pPr>
            <a:r>
              <a:rPr lang="en-US" sz="1000" dirty="0">
                <a:solidFill>
                  <a:srgbClr val="8B26C9"/>
                </a:solidFill>
                <a:latin typeface="Consolas" panose="020B0609020204030204" pitchFamily="49" charset="0"/>
                <a:cs typeface="Consolas" panose="020B0609020204030204" pitchFamily="49" charset="0"/>
              </a:rPr>
              <a:t>&lt;?xml version="1.0" encoding="UTF-8"?&gt;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a:t>
            </a:r>
            <a:r>
              <a:rPr lang="en-US" sz="1000" dirty="0" err="1">
                <a:solidFill>
                  <a:srgbClr val="000096"/>
                </a:solidFill>
                <a:latin typeface="Consolas" panose="020B0609020204030204" pitchFamily="49" charset="0"/>
                <a:cs typeface="Consolas" panose="020B0609020204030204" pitchFamily="49" charset="0"/>
              </a:rPr>
              <a:t>lg</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"poem"</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 </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There was an old man with a beard</a:t>
            </a:r>
            <a:r>
              <a:rPr lang="en-US" sz="1000" dirty="0">
                <a:solidFill>
                  <a:srgbClr val="000096"/>
                </a:solidFill>
                <a:latin typeface="Consolas" panose="020B0609020204030204" pitchFamily="49" charset="0"/>
                <a:cs typeface="Consolas" panose="020B0609020204030204" pitchFamily="49" charset="0"/>
              </a:rPr>
              <a: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Who said, </a:t>
            </a:r>
            <a:r>
              <a:rPr lang="en-US" sz="1000" dirty="0">
                <a:solidFill>
                  <a:srgbClr val="000096"/>
                </a:solidFill>
                <a:latin typeface="Consolas" panose="020B0609020204030204" pitchFamily="49" charset="0"/>
                <a:cs typeface="Consolas" panose="020B0609020204030204" pitchFamily="49" charset="0"/>
              </a:rPr>
              <a:t>&lt;said&gt;</a:t>
            </a:r>
            <a:r>
              <a:rPr lang="en-US" sz="1000" dirty="0">
                <a:solidFill>
                  <a:srgbClr val="000000"/>
                </a:solidFill>
                <a:latin typeface="Consolas" panose="020B0609020204030204" pitchFamily="49" charset="0"/>
                <a:cs typeface="Consolas" panose="020B0609020204030204" pitchFamily="49" charset="0"/>
              </a:rPr>
              <a:t>It is just as I feared;</a:t>
            </a:r>
            <a:r>
              <a:rPr lang="en-US" sz="1000" dirty="0">
                <a:solidFill>
                  <a:srgbClr val="000096"/>
                </a:solidFill>
                <a:latin typeface="Consolas" panose="020B0609020204030204" pitchFamily="49" charset="0"/>
                <a:cs typeface="Consolas" panose="020B0609020204030204" pitchFamily="49" charset="0"/>
              </a:rPr>
              <a: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Two Owls and a Hen,</a:t>
            </a:r>
            <a:r>
              <a:rPr lang="en-US" sz="1000" dirty="0">
                <a:solidFill>
                  <a:srgbClr val="000096"/>
                </a:solidFill>
                <a:latin typeface="Consolas" panose="020B0609020204030204" pitchFamily="49" charset="0"/>
                <a:cs typeface="Consolas" panose="020B0609020204030204" pitchFamily="49" charset="0"/>
              </a:rPr>
              <a: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Four Larks and a Wren,</a:t>
            </a:r>
            <a:r>
              <a:rPr lang="en-US" sz="1000" dirty="0">
                <a:solidFill>
                  <a:srgbClr val="000096"/>
                </a:solidFill>
                <a:latin typeface="Consolas" panose="020B0609020204030204" pitchFamily="49" charset="0"/>
                <a:cs typeface="Consolas" panose="020B0609020204030204" pitchFamily="49" charset="0"/>
              </a:rPr>
              <a: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Have all made their nests in my beard!</a:t>
            </a:r>
            <a:r>
              <a:rPr lang="en-US" sz="1000" dirty="0">
                <a:solidFill>
                  <a:srgbClr val="000096"/>
                </a:solidFill>
                <a:latin typeface="Consolas" panose="020B0609020204030204" pitchFamily="49" charset="0"/>
                <a:cs typeface="Consolas" panose="020B0609020204030204" pitchFamily="49" charset="0"/>
              </a:rPr>
              <a:t>&lt;/said&gt;&lt;/l&gt;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a:t>
            </a:r>
            <a:r>
              <a:rPr lang="en-US" sz="1000" dirty="0" err="1">
                <a:solidFill>
                  <a:srgbClr val="000096"/>
                </a:solidFill>
                <a:latin typeface="Consolas" panose="020B0609020204030204" pitchFamily="49" charset="0"/>
                <a:cs typeface="Consolas" panose="020B0609020204030204" pitchFamily="49" charset="0"/>
              </a:rPr>
              <a:t>lg</a:t>
            </a:r>
            <a:r>
              <a:rPr lang="en-US" sz="1000" dirty="0">
                <a:solidFill>
                  <a:srgbClr val="000096"/>
                </a:solidFill>
                <a:latin typeface="Consolas" panose="020B0609020204030204" pitchFamily="49" charset="0"/>
                <a:cs typeface="Consolas" panose="020B0609020204030204" pitchFamily="49" charset="0"/>
              </a:rPr>
              <a:t>&gt;</a:t>
            </a:r>
            <a:endParaRPr lang="en-US" sz="1000" dirty="0">
              <a:latin typeface="Consolas" panose="020B0609020204030204" pitchFamily="49" charset="0"/>
              <a:cs typeface="Consolas" panose="020B0609020204030204" pitchFamily="49" charset="0"/>
            </a:endParaRPr>
          </a:p>
        </p:txBody>
      </p:sp>
      <p:sp>
        <p:nvSpPr>
          <p:cNvPr id="6" name="Rectangle 5"/>
          <p:cNvSpPr/>
          <p:nvPr/>
        </p:nvSpPr>
        <p:spPr>
          <a:xfrm>
            <a:off x="5884164" y="2007616"/>
            <a:ext cx="4631436" cy="1815882"/>
          </a:xfrm>
          <a:prstGeom prst="rect">
            <a:avLst/>
          </a:prstGeom>
        </p:spPr>
        <p:txBody>
          <a:bodyPr wrap="square">
            <a:spAutoFit/>
          </a:bodyPr>
          <a:lstStyle/>
          <a:p>
            <a:r>
              <a:rPr lang="en-US" sz="1600" dirty="0">
                <a:solidFill>
                  <a:srgbClr val="202020"/>
                </a:solidFill>
                <a:latin typeface="Helvetica Neue"/>
              </a:rPr>
              <a:t>Take a minute to go through these examples and determine which snippets of XML are well-formed and which ones aren’t. This will help to solidify your understanding of XML syntax. As a plus: it will help you with troubleshooting when you begin to encode your own TEI documents!</a:t>
            </a:r>
          </a:p>
          <a:p>
            <a:endParaRPr lang="en-US" sz="1600" b="0" i="0" dirty="0">
              <a:solidFill>
                <a:srgbClr val="202020"/>
              </a:solidFill>
              <a:effectLst/>
              <a:latin typeface="Helvetica Neue"/>
            </a:endParaRPr>
          </a:p>
        </p:txBody>
      </p:sp>
    </p:spTree>
    <p:extLst>
      <p:ext uri="{BB962C8B-B14F-4D97-AF65-F5344CB8AC3E}">
        <p14:creationId xmlns:p14="http://schemas.microsoft.com/office/powerpoint/2010/main" val="26962862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340" y="456051"/>
            <a:ext cx="4871346" cy="1313100"/>
          </a:xfrm>
        </p:spPr>
        <p:txBody>
          <a:bodyPr/>
          <a:lstStyle/>
          <a:p>
            <a:r>
              <a:rPr lang="en-US" dirty="0"/>
              <a:t>Well-</a:t>
            </a:r>
            <a:r>
              <a:rPr lang="en-US" dirty="0" err="1"/>
              <a:t>formedness</a:t>
            </a:r>
            <a:endParaRPr lang="en-US" dirty="0"/>
          </a:p>
        </p:txBody>
      </p:sp>
      <p:sp>
        <p:nvSpPr>
          <p:cNvPr id="4" name="Rectangle 3"/>
          <p:cNvSpPr/>
          <p:nvPr/>
        </p:nvSpPr>
        <p:spPr>
          <a:xfrm>
            <a:off x="882673" y="1812023"/>
            <a:ext cx="5092100" cy="3323987"/>
          </a:xfrm>
          <a:prstGeom prst="rect">
            <a:avLst/>
          </a:prstGeom>
        </p:spPr>
        <p:txBody>
          <a:bodyPr wrap="square">
            <a:spAutoFit/>
          </a:bodyPr>
          <a:lstStyle/>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"person&gt;Pearl S. Buck</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Toni Morrison</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Carl Sagan</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Kurt Vonnegut</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John Cleese</a:t>
            </a:r>
            <a:r>
              <a:rPr lang="en-US" sz="1000" dirty="0">
                <a:solidFill>
                  <a:srgbClr val="000096"/>
                </a:solidFill>
                <a:latin typeface="Consolas" panose="020B0609020204030204" pitchFamily="49" charset="0"/>
                <a:cs typeface="Consolas" panose="020B0609020204030204" pitchFamily="49" charset="0"/>
              </a:rPr>
              <a:t>&lt;/name&gt;</a:t>
            </a:r>
          </a:p>
          <a:p>
            <a:pPr marL="228600" indent="-228600">
              <a:buFont typeface="+mj-lt"/>
              <a:buAutoNum type="arabicPeriod"/>
            </a:pPr>
            <a:r>
              <a:rPr lang="en-US" sz="1000" dirty="0">
                <a:solidFill>
                  <a:srgbClr val="000096"/>
                </a:solidFill>
                <a:latin typeface="Consolas" panose="020B0609020204030204" pitchFamily="49" charset="0"/>
                <a:cs typeface="Consolas" panose="020B0609020204030204" pitchFamily="49" charset="0"/>
              </a:rPr>
              <a:t>&lt;name</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"person"</a:t>
            </a:r>
            <a:r>
              <a:rPr lang="en-US" sz="1000" dirty="0">
                <a:solidFill>
                  <a:srgbClr val="000096"/>
                </a:solidFill>
                <a:latin typeface="Consolas" panose="020B0609020204030204" pitchFamily="49" charset="0"/>
                <a:cs typeface="Consolas" panose="020B0609020204030204" pitchFamily="49" charset="0"/>
              </a:rPr>
              <a:t>&gt;&lt;forename&gt;</a:t>
            </a:r>
            <a:r>
              <a:rPr lang="en-US" sz="1000" dirty="0">
                <a:solidFill>
                  <a:srgbClr val="000000"/>
                </a:solidFill>
                <a:latin typeface="Consolas" panose="020B0609020204030204" pitchFamily="49" charset="0"/>
                <a:cs typeface="Consolas" panose="020B0609020204030204" pitchFamily="49" charset="0"/>
              </a:rPr>
              <a:t>Frances</a:t>
            </a:r>
            <a:r>
              <a:rPr lang="en-US" sz="1000" dirty="0">
                <a:solidFill>
                  <a:srgbClr val="000096"/>
                </a:solidFill>
                <a:latin typeface="Consolas" panose="020B0609020204030204" pitchFamily="49" charset="0"/>
                <a:cs typeface="Consolas" panose="020B0609020204030204" pitchFamily="49" charset="0"/>
              </a:rPr>
              <a:t>&lt;/forename&gt;</a:t>
            </a:r>
          </a:p>
          <a:p>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&lt;surname&gt;</a:t>
            </a:r>
            <a:r>
              <a:rPr lang="en-US" sz="1000" dirty="0">
                <a:solidFill>
                  <a:srgbClr val="000000"/>
                </a:solidFill>
                <a:latin typeface="Consolas" panose="020B0609020204030204" pitchFamily="49" charset="0"/>
                <a:cs typeface="Consolas" panose="020B0609020204030204" pitchFamily="49" charset="0"/>
              </a:rPr>
              <a:t>Perkins</a:t>
            </a:r>
            <a:r>
              <a:rPr lang="en-US" sz="1000" dirty="0">
                <a:solidFill>
                  <a:srgbClr val="000096"/>
                </a:solidFill>
                <a:latin typeface="Consolas" panose="020B0609020204030204" pitchFamily="49" charset="0"/>
                <a:cs typeface="Consolas" panose="020B0609020204030204" pitchFamily="49" charset="0"/>
              </a:rPr>
              <a:t>&lt;/surname&gt;&lt;/name&gt;</a:t>
            </a:r>
          </a:p>
          <a:p>
            <a:endParaRPr lang="en-US" sz="1000" dirty="0">
              <a:solidFill>
                <a:srgbClr val="000096"/>
              </a:solidFill>
              <a:latin typeface="Consolas" panose="020B0609020204030204" pitchFamily="49" charset="0"/>
              <a:cs typeface="Consolas" panose="020B0609020204030204" pitchFamily="49" charset="0"/>
            </a:endParaRPr>
          </a:p>
          <a:p>
            <a:pPr marL="228600" indent="-228600">
              <a:buFont typeface="+mj-lt"/>
              <a:buAutoNum type="arabicPeriod" startAt="7"/>
            </a:pPr>
            <a:r>
              <a:rPr lang="en-US" sz="1000" dirty="0">
                <a:solidFill>
                  <a:srgbClr val="8B26C9"/>
                </a:solidFill>
                <a:latin typeface="Consolas" panose="020B0609020204030204" pitchFamily="49" charset="0"/>
                <a:cs typeface="Consolas" panose="020B0609020204030204" pitchFamily="49" charset="0"/>
              </a:rPr>
              <a:t>&lt;?xml version="1.0" encoding="UTF-8"?&gt;</a:t>
            </a:r>
            <a:r>
              <a:rPr lang="en-US" sz="1000" dirty="0">
                <a:solidFill>
                  <a:srgbClr val="000000"/>
                </a:solidFill>
                <a:latin typeface="Consolas" panose="020B0609020204030204" pitchFamily="49" charset="0"/>
                <a:cs typeface="Consolas" panose="020B0609020204030204" pitchFamily="49" charset="0"/>
              </a:rPr>
              <a:t>    </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&lt;item&gt;</a:t>
            </a:r>
            <a:r>
              <a:rPr lang="en-US" sz="1000" dirty="0">
                <a:solidFill>
                  <a:srgbClr val="000000"/>
                </a:solidFill>
                <a:latin typeface="Consolas" panose="020B0609020204030204" pitchFamily="49" charset="0"/>
                <a:cs typeface="Consolas" panose="020B0609020204030204" pitchFamily="49" charset="0"/>
              </a:rPr>
              <a:t>No overlap!</a:t>
            </a:r>
            <a:r>
              <a:rPr lang="en-US" sz="1000" dirty="0">
                <a:solidFill>
                  <a:srgbClr val="000096"/>
                </a:solidFill>
                <a:latin typeface="Consolas" panose="020B0609020204030204" pitchFamily="49" charset="0"/>
                <a:cs typeface="Consolas" panose="020B0609020204030204" pitchFamily="49" charset="0"/>
              </a:rPr>
              <a:t>&lt;/item&gt;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&lt;item&gt;</a:t>
            </a:r>
            <a:r>
              <a:rPr lang="en-US" sz="1000" dirty="0">
                <a:solidFill>
                  <a:srgbClr val="000000"/>
                </a:solidFill>
                <a:latin typeface="Consolas" panose="020B0609020204030204" pitchFamily="49" charset="0"/>
                <a:cs typeface="Consolas" panose="020B0609020204030204" pitchFamily="49" charset="0"/>
              </a:rPr>
              <a:t>One root element!</a:t>
            </a:r>
            <a:r>
              <a:rPr lang="en-US" sz="1000" dirty="0">
                <a:solidFill>
                  <a:srgbClr val="000096"/>
                </a:solidFill>
                <a:latin typeface="Consolas" panose="020B0609020204030204" pitchFamily="49" charset="0"/>
                <a:cs typeface="Consolas" panose="020B0609020204030204" pitchFamily="49" charset="0"/>
              </a:rPr>
              <a:t>&lt;/item&gt;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&lt;item&gt;</a:t>
            </a:r>
            <a:r>
              <a:rPr lang="en-US" sz="1000" dirty="0">
                <a:solidFill>
                  <a:srgbClr val="000000"/>
                </a:solidFill>
                <a:latin typeface="Consolas" panose="020B0609020204030204" pitchFamily="49" charset="0"/>
                <a:cs typeface="Consolas" panose="020B0609020204030204" pitchFamily="49" charset="0"/>
              </a:rPr>
              <a:t>All delimiters!</a:t>
            </a:r>
            <a:r>
              <a:rPr lang="en-US" sz="1000" dirty="0">
                <a:solidFill>
                  <a:srgbClr val="000096"/>
                </a:solidFill>
                <a:latin typeface="Consolas" panose="020B0609020204030204" pitchFamily="49" charset="0"/>
                <a:cs typeface="Consolas" panose="020B0609020204030204" pitchFamily="49" charset="0"/>
              </a:rPr>
              <a:t>&lt;/item&gt;</a:t>
            </a:r>
          </a:p>
          <a:p>
            <a:endParaRPr lang="en-US" sz="1000" dirty="0">
              <a:solidFill>
                <a:srgbClr val="000096"/>
              </a:solidFill>
              <a:latin typeface="Consolas" panose="020B0609020204030204" pitchFamily="49" charset="0"/>
              <a:cs typeface="Consolas" panose="020B0609020204030204" pitchFamily="49" charset="0"/>
            </a:endParaRPr>
          </a:p>
          <a:p>
            <a:pPr marL="228600" indent="-228600">
              <a:buFont typeface="+mj-lt"/>
              <a:buAutoNum type="arabicPeriod" startAt="8"/>
            </a:pPr>
            <a:r>
              <a:rPr lang="en-US" sz="1000" dirty="0">
                <a:solidFill>
                  <a:srgbClr val="8B26C9"/>
                </a:solidFill>
                <a:latin typeface="Consolas" panose="020B0609020204030204" pitchFamily="49" charset="0"/>
                <a:cs typeface="Consolas" panose="020B0609020204030204" pitchFamily="49" charset="0"/>
              </a:rPr>
              <a:t>&lt;?xml version="1.0" encoding="UTF-8"?&gt;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a:t>
            </a:r>
            <a:r>
              <a:rPr lang="en-US" sz="1000" dirty="0" err="1">
                <a:solidFill>
                  <a:srgbClr val="000096"/>
                </a:solidFill>
                <a:latin typeface="Consolas" panose="020B0609020204030204" pitchFamily="49" charset="0"/>
                <a:cs typeface="Consolas" panose="020B0609020204030204" pitchFamily="49" charset="0"/>
              </a:rPr>
              <a:t>lg</a:t>
            </a:r>
            <a:r>
              <a:rPr lang="en-US" sz="1000" dirty="0">
                <a:solidFill>
                  <a:srgbClr val="F5844C"/>
                </a:solidFill>
                <a:latin typeface="Consolas" panose="020B0609020204030204" pitchFamily="49" charset="0"/>
                <a:cs typeface="Consolas" panose="020B0609020204030204" pitchFamily="49" charset="0"/>
              </a:rPr>
              <a:t> type</a:t>
            </a:r>
            <a:r>
              <a:rPr lang="en-US" sz="1000" dirty="0">
                <a:solidFill>
                  <a:srgbClr val="FF8040"/>
                </a:solidFill>
                <a:latin typeface="Consolas" panose="020B0609020204030204" pitchFamily="49" charset="0"/>
                <a:cs typeface="Consolas" panose="020B0609020204030204" pitchFamily="49" charset="0"/>
              </a:rPr>
              <a:t>=</a:t>
            </a:r>
            <a:r>
              <a:rPr lang="en-US" sz="1000" dirty="0">
                <a:solidFill>
                  <a:srgbClr val="993300"/>
                </a:solidFill>
                <a:latin typeface="Consolas" panose="020B0609020204030204" pitchFamily="49" charset="0"/>
                <a:cs typeface="Consolas" panose="020B0609020204030204" pitchFamily="49" charset="0"/>
              </a:rPr>
              <a:t>"poem"</a:t>
            </a:r>
            <a:r>
              <a:rPr lang="en-US" sz="1000" dirty="0">
                <a:solidFill>
                  <a:srgbClr val="000096"/>
                </a:solidFill>
                <a:latin typeface="Consolas" panose="020B0609020204030204" pitchFamily="49" charset="0"/>
                <a:cs typeface="Consolas" panose="020B0609020204030204" pitchFamily="49" charset="0"/>
              </a:rPr>
              <a:t>&gt;</a:t>
            </a:r>
            <a:r>
              <a:rPr lang="en-US" sz="1000" dirty="0">
                <a:solidFill>
                  <a:srgbClr val="000000"/>
                </a:solidFill>
                <a:latin typeface="Consolas" panose="020B0609020204030204" pitchFamily="49" charset="0"/>
                <a:cs typeface="Consolas" panose="020B0609020204030204" pitchFamily="49" charset="0"/>
              </a:rPr>
              <a:t> </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There was an old man with a beard</a:t>
            </a:r>
            <a:r>
              <a:rPr lang="en-US" sz="1000" dirty="0">
                <a:solidFill>
                  <a:srgbClr val="000096"/>
                </a:solidFill>
                <a:latin typeface="Consolas" panose="020B0609020204030204" pitchFamily="49" charset="0"/>
                <a:cs typeface="Consolas" panose="020B0609020204030204" pitchFamily="49" charset="0"/>
              </a:rPr>
              <a: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Who said, </a:t>
            </a:r>
            <a:r>
              <a:rPr lang="en-US" sz="1000" dirty="0">
                <a:solidFill>
                  <a:srgbClr val="000096"/>
                </a:solidFill>
                <a:latin typeface="Consolas" panose="020B0609020204030204" pitchFamily="49" charset="0"/>
                <a:cs typeface="Consolas" panose="020B0609020204030204" pitchFamily="49" charset="0"/>
              </a:rPr>
              <a:t>&lt;said&gt;</a:t>
            </a:r>
            <a:r>
              <a:rPr lang="en-US" sz="1000" dirty="0">
                <a:solidFill>
                  <a:srgbClr val="000000"/>
                </a:solidFill>
                <a:latin typeface="Consolas" panose="020B0609020204030204" pitchFamily="49" charset="0"/>
                <a:cs typeface="Consolas" panose="020B0609020204030204" pitchFamily="49" charset="0"/>
              </a:rPr>
              <a:t>It is just as I feared;</a:t>
            </a:r>
            <a:r>
              <a:rPr lang="en-US" sz="1000" dirty="0">
                <a:solidFill>
                  <a:srgbClr val="000096"/>
                </a:solidFill>
                <a:latin typeface="Consolas" panose="020B0609020204030204" pitchFamily="49" charset="0"/>
                <a:cs typeface="Consolas" panose="020B0609020204030204" pitchFamily="49" charset="0"/>
              </a:rPr>
              <a: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Two Owls and a Hen,</a:t>
            </a:r>
            <a:r>
              <a:rPr lang="en-US" sz="1000" dirty="0">
                <a:solidFill>
                  <a:srgbClr val="000096"/>
                </a:solidFill>
                <a:latin typeface="Consolas" panose="020B0609020204030204" pitchFamily="49" charset="0"/>
                <a:cs typeface="Consolas" panose="020B0609020204030204" pitchFamily="49" charset="0"/>
              </a:rPr>
              <a: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Four Larks and a Wren,</a:t>
            </a:r>
            <a:r>
              <a:rPr lang="en-US" sz="1000" dirty="0">
                <a:solidFill>
                  <a:srgbClr val="000096"/>
                </a:solidFill>
                <a:latin typeface="Consolas" panose="020B0609020204030204" pitchFamily="49" charset="0"/>
                <a:cs typeface="Consolas" panose="020B0609020204030204" pitchFamily="49" charset="0"/>
              </a:rPr>
              <a: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96"/>
                </a:solidFill>
                <a:latin typeface="Consolas" panose="020B0609020204030204" pitchFamily="49" charset="0"/>
                <a:cs typeface="Consolas" panose="020B0609020204030204" pitchFamily="49" charset="0"/>
              </a:rPr>
              <a:t>&lt;l&gt;</a:t>
            </a:r>
            <a:r>
              <a:rPr lang="en-US" sz="1000" dirty="0">
                <a:solidFill>
                  <a:srgbClr val="000000"/>
                </a:solidFill>
                <a:latin typeface="Consolas" panose="020B0609020204030204" pitchFamily="49" charset="0"/>
                <a:cs typeface="Consolas" panose="020B0609020204030204" pitchFamily="49" charset="0"/>
              </a:rPr>
              <a:t>Have all made their nests in my beard!</a:t>
            </a:r>
            <a:r>
              <a:rPr lang="en-US" sz="1000" dirty="0">
                <a:solidFill>
                  <a:srgbClr val="000096"/>
                </a:solidFill>
                <a:latin typeface="Consolas" panose="020B0609020204030204" pitchFamily="49" charset="0"/>
                <a:cs typeface="Consolas" panose="020B0609020204030204" pitchFamily="49" charset="0"/>
              </a:rPr>
              <a:t>&lt;/said&gt;&lt;/l&gt;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96"/>
                </a:solidFill>
                <a:latin typeface="Consolas" panose="020B0609020204030204" pitchFamily="49" charset="0"/>
                <a:cs typeface="Consolas" panose="020B0609020204030204" pitchFamily="49" charset="0"/>
              </a:rPr>
              <a:t>&lt;/</a:t>
            </a:r>
            <a:r>
              <a:rPr lang="en-US" sz="1000" dirty="0" err="1">
                <a:solidFill>
                  <a:srgbClr val="000096"/>
                </a:solidFill>
                <a:latin typeface="Consolas" panose="020B0609020204030204" pitchFamily="49" charset="0"/>
                <a:cs typeface="Consolas" panose="020B0609020204030204" pitchFamily="49" charset="0"/>
              </a:rPr>
              <a:t>lg</a:t>
            </a:r>
            <a:r>
              <a:rPr lang="en-US" sz="1000" dirty="0">
                <a:solidFill>
                  <a:srgbClr val="000096"/>
                </a:solidFill>
                <a:latin typeface="Consolas" panose="020B0609020204030204" pitchFamily="49" charset="0"/>
                <a:cs typeface="Consolas" panose="020B0609020204030204" pitchFamily="49" charset="0"/>
              </a:rPr>
              <a:t>&gt;</a:t>
            </a:r>
            <a:endParaRPr lang="en-US" sz="1000" dirty="0">
              <a:latin typeface="Consolas" panose="020B0609020204030204" pitchFamily="49" charset="0"/>
              <a:cs typeface="Consolas" panose="020B0609020204030204" pitchFamily="49" charset="0"/>
            </a:endParaRPr>
          </a:p>
        </p:txBody>
      </p:sp>
      <p:sp>
        <p:nvSpPr>
          <p:cNvPr id="5" name="Rectangle 4"/>
          <p:cNvSpPr/>
          <p:nvPr/>
        </p:nvSpPr>
        <p:spPr>
          <a:xfrm>
            <a:off x="5884164" y="585216"/>
            <a:ext cx="5914136" cy="5509201"/>
          </a:xfrm>
          <a:prstGeom prst="rect">
            <a:avLst/>
          </a:prstGeom>
        </p:spPr>
        <p:txBody>
          <a:bodyPr wrap="square">
            <a:spAutoFit/>
          </a:bodyPr>
          <a:lstStyle/>
          <a:p>
            <a:r>
              <a:rPr lang="en-US" sz="1600" dirty="0">
                <a:solidFill>
                  <a:srgbClr val="202020"/>
                </a:solidFill>
                <a:latin typeface="Helvetica Neue"/>
              </a:rPr>
              <a:t>Answer key:</a:t>
            </a:r>
          </a:p>
          <a:p>
            <a:endParaRPr lang="en-US" sz="1600" dirty="0">
              <a:solidFill>
                <a:srgbClr val="202020"/>
              </a:solidFill>
              <a:latin typeface="Helvetica Neue"/>
            </a:endParaRPr>
          </a:p>
          <a:p>
            <a:r>
              <a:rPr lang="en-US" sz="1600" dirty="0">
                <a:solidFill>
                  <a:srgbClr val="202020"/>
                </a:solidFill>
                <a:latin typeface="Helvetica Neue"/>
              </a:rPr>
              <a:t>1. Ill-formed - there is a missing quote after the attribute value.</a:t>
            </a:r>
          </a:p>
          <a:p>
            <a:r>
              <a:rPr lang="en-US" sz="1600" dirty="0">
                <a:solidFill>
                  <a:srgbClr val="202020"/>
                </a:solidFill>
                <a:latin typeface="Helvetica Neue"/>
              </a:rPr>
              <a:t>2. Ill-formed - end-tag is missing slash, so processor will think it’s just a new start tag!</a:t>
            </a:r>
          </a:p>
          <a:p>
            <a:r>
              <a:rPr lang="en-US" sz="1600" dirty="0">
                <a:solidFill>
                  <a:srgbClr val="202020"/>
                </a:solidFill>
                <a:latin typeface="Helvetica Neue"/>
              </a:rPr>
              <a:t>3. Ill-formed - missing attribute name. The processor will only allow an equals sign if there is whitespace between the element name and attribute name (and, of course, attribute name must be present!)</a:t>
            </a:r>
          </a:p>
          <a:p>
            <a:r>
              <a:rPr lang="en-US" sz="1600" dirty="0">
                <a:solidFill>
                  <a:srgbClr val="202020"/>
                </a:solidFill>
                <a:latin typeface="Helvetica Neue"/>
              </a:rPr>
              <a:t>4. Well-formed! </a:t>
            </a:r>
          </a:p>
          <a:p>
            <a:r>
              <a:rPr lang="en-US" sz="1600" dirty="0">
                <a:solidFill>
                  <a:srgbClr val="202020"/>
                </a:solidFill>
                <a:latin typeface="Helvetica Neue"/>
              </a:rPr>
              <a:t>5. Ill-formed - the quotes around the attribute value are missing.</a:t>
            </a:r>
          </a:p>
          <a:p>
            <a:r>
              <a:rPr lang="en-US" sz="1600" dirty="0">
                <a:solidFill>
                  <a:srgbClr val="202020"/>
                </a:solidFill>
                <a:latin typeface="Helvetica Neue"/>
              </a:rPr>
              <a:t>6. Well-formed! All of the necessary characters are included in the correct places. Additionally, there is a singular root element.</a:t>
            </a:r>
          </a:p>
          <a:p>
            <a:r>
              <a:rPr lang="en-US" sz="1600" dirty="0">
                <a:solidFill>
                  <a:srgbClr val="202020"/>
                </a:solidFill>
                <a:latin typeface="Helvetica Neue"/>
              </a:rPr>
              <a:t>7. Ill-formed - Although each individual element is written out correctly, there is no root element to tie them all together.</a:t>
            </a:r>
          </a:p>
          <a:p>
            <a:r>
              <a:rPr lang="en-US" sz="1600" dirty="0">
                <a:solidFill>
                  <a:srgbClr val="202020"/>
                </a:solidFill>
                <a:latin typeface="Helvetica Neue"/>
              </a:rPr>
              <a:t>8. Ill-formed - this is an example of XML overlap. As you can see, the said tag crosses the boundaries of an several l tags (i.e. it starts in the middle of an &lt;l&gt; element, and doesn’t end until after the end of that element). Remember that elements need to nest perfectly inside each other (no overlap!).</a:t>
            </a:r>
            <a:endParaRPr lang="en-US" sz="1600" b="0" i="0" dirty="0">
              <a:solidFill>
                <a:srgbClr val="202020"/>
              </a:solidFill>
              <a:effectLst/>
              <a:latin typeface="Helvetica Neue"/>
            </a:endParaRPr>
          </a:p>
        </p:txBody>
      </p:sp>
    </p:spTree>
    <p:extLst>
      <p:ext uri="{BB962C8B-B14F-4D97-AF65-F5344CB8AC3E}">
        <p14:creationId xmlns:p14="http://schemas.microsoft.com/office/powerpoint/2010/main" val="4426248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Rules – Validity</a:t>
            </a:r>
          </a:p>
        </p:txBody>
      </p:sp>
      <p:sp>
        <p:nvSpPr>
          <p:cNvPr id="3" name="Rectangle 2"/>
          <p:cNvSpPr/>
          <p:nvPr/>
        </p:nvSpPr>
        <p:spPr>
          <a:xfrm>
            <a:off x="5178137" y="1890512"/>
            <a:ext cx="6096000" cy="3139321"/>
          </a:xfrm>
          <a:prstGeom prst="rect">
            <a:avLst/>
          </a:prstGeom>
        </p:spPr>
        <p:txBody>
          <a:bodyPr>
            <a:spAutoFit/>
          </a:bodyPr>
          <a:lstStyle/>
          <a:p>
            <a:r>
              <a:rPr lang="en-US" dirty="0">
                <a:solidFill>
                  <a:srgbClr val="202020"/>
                </a:solidFill>
                <a:latin typeface="Helvetica Neue"/>
              </a:rPr>
              <a:t>In addition to well-</a:t>
            </a:r>
            <a:r>
              <a:rPr lang="en-US" dirty="0" err="1">
                <a:solidFill>
                  <a:srgbClr val="202020"/>
                </a:solidFill>
                <a:latin typeface="Helvetica Neue"/>
              </a:rPr>
              <a:t>formedness</a:t>
            </a:r>
            <a:r>
              <a:rPr lang="en-US" dirty="0">
                <a:solidFill>
                  <a:srgbClr val="202020"/>
                </a:solidFill>
                <a:latin typeface="Helvetica Neue"/>
              </a:rPr>
              <a:t>, there is also validity which requires conforming to the rules of a specific language, such as TEI.</a:t>
            </a:r>
          </a:p>
          <a:p>
            <a:endParaRPr lang="en-US" dirty="0">
              <a:solidFill>
                <a:srgbClr val="202020"/>
              </a:solidFill>
              <a:latin typeface="Helvetica Neue"/>
            </a:endParaRPr>
          </a:p>
          <a:p>
            <a:r>
              <a:rPr lang="en-US" dirty="0">
                <a:solidFill>
                  <a:srgbClr val="202020"/>
                </a:solidFill>
                <a:latin typeface="Helvetica Neue"/>
              </a:rPr>
              <a:t>These rules are very similar to the rules for speaking in a human language: am I using the right words? and am I using them in the correct manner?</a:t>
            </a:r>
          </a:p>
          <a:p>
            <a:endParaRPr lang="en-US" dirty="0">
              <a:solidFill>
                <a:srgbClr val="202020"/>
              </a:solidFill>
              <a:latin typeface="Helvetica Neue"/>
            </a:endParaRPr>
          </a:p>
          <a:p>
            <a:r>
              <a:rPr lang="en-US" dirty="0">
                <a:solidFill>
                  <a:srgbClr val="202020"/>
                </a:solidFill>
                <a:latin typeface="Helvetica Neue"/>
              </a:rPr>
              <a:t>When we check an XML document for validity, we are making sure that the document obeys the rules of a specific language.</a:t>
            </a:r>
            <a:endParaRPr lang="en-US" b="0" i="0" dirty="0">
              <a:solidFill>
                <a:srgbClr val="202020"/>
              </a:solidFill>
              <a:effectLst/>
              <a:latin typeface="Helvetica Neue"/>
            </a:endParaRPr>
          </a:p>
        </p:txBody>
      </p:sp>
      <p:sp>
        <p:nvSpPr>
          <p:cNvPr id="5" name="Rectangle 4"/>
          <p:cNvSpPr/>
          <p:nvPr/>
        </p:nvSpPr>
        <p:spPr>
          <a:xfrm>
            <a:off x="930610" y="2084832"/>
            <a:ext cx="4007427" cy="2308324"/>
          </a:xfrm>
          <a:prstGeom prst="rect">
            <a:avLst/>
          </a:prstGeom>
        </p:spPr>
        <p:txBody>
          <a:bodyPr wrap="square">
            <a:spAutoFit/>
          </a:bodyPr>
          <a:lstStyle/>
          <a:p>
            <a:r>
              <a:rPr lang="en-US" b="1" dirty="0">
                <a:solidFill>
                  <a:srgbClr val="202020"/>
                </a:solidFill>
                <a:latin typeface="Helvetica Neue"/>
              </a:rPr>
              <a:t>Validity means</a:t>
            </a:r>
            <a:r>
              <a:rPr lang="en-US" dirty="0">
                <a:solidFill>
                  <a:srgbClr val="202020"/>
                </a:solidFill>
                <a:latin typeface="Helvetica Neue"/>
              </a:rPr>
              <a:t>:</a:t>
            </a:r>
          </a:p>
          <a:p>
            <a:endParaRPr lang="en-US" dirty="0">
              <a:solidFill>
                <a:srgbClr val="202020"/>
              </a:solidFill>
              <a:latin typeface="Helvetica Neue"/>
            </a:endParaRPr>
          </a:p>
          <a:p>
            <a:pPr>
              <a:buFont typeface="Arial" panose="020B0604020202020204" pitchFamily="34" charset="0"/>
              <a:buChar char="•"/>
            </a:pPr>
            <a:r>
              <a:rPr lang="en-US" dirty="0">
                <a:solidFill>
                  <a:srgbClr val="202020"/>
                </a:solidFill>
                <a:latin typeface="Helvetica Neue"/>
              </a:rPr>
              <a:t>Correct vocabulary: all elements and attributes actually exist in that language</a:t>
            </a:r>
          </a:p>
          <a:p>
            <a:endParaRPr lang="en-US" dirty="0">
              <a:solidFill>
                <a:srgbClr val="202020"/>
              </a:solidFill>
              <a:latin typeface="Helvetica Neue"/>
            </a:endParaRPr>
          </a:p>
          <a:p>
            <a:pPr>
              <a:buFont typeface="Arial" panose="020B0604020202020204" pitchFamily="34" charset="0"/>
              <a:buChar char="•"/>
            </a:pPr>
            <a:r>
              <a:rPr lang="en-US" dirty="0">
                <a:solidFill>
                  <a:srgbClr val="202020"/>
                </a:solidFill>
                <a:latin typeface="Helvetica Neue"/>
              </a:rPr>
              <a:t>Correct grammar: elements are used in the right place, in the right order</a:t>
            </a:r>
            <a:endParaRPr lang="en-US" b="0" i="0" dirty="0">
              <a:solidFill>
                <a:srgbClr val="202020"/>
              </a:solidFill>
              <a:effectLst/>
              <a:latin typeface="Helvetica Neue"/>
            </a:endParaRPr>
          </a:p>
        </p:txBody>
      </p:sp>
    </p:spTree>
    <p:extLst>
      <p:ext uri="{BB962C8B-B14F-4D97-AF65-F5344CB8AC3E}">
        <p14:creationId xmlns:p14="http://schemas.microsoft.com/office/powerpoint/2010/main" val="9264998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Validity</a:t>
            </a:r>
          </a:p>
        </p:txBody>
      </p:sp>
      <p:sp>
        <p:nvSpPr>
          <p:cNvPr id="6" name="Rectangle 5"/>
          <p:cNvSpPr/>
          <p:nvPr/>
        </p:nvSpPr>
        <p:spPr>
          <a:xfrm>
            <a:off x="5592665" y="1694138"/>
            <a:ext cx="6096000" cy="4278094"/>
          </a:xfrm>
          <a:prstGeom prst="rect">
            <a:avLst/>
          </a:prstGeom>
        </p:spPr>
        <p:txBody>
          <a:bodyPr>
            <a:spAutoFit/>
          </a:bodyPr>
          <a:lstStyle/>
          <a:p>
            <a:r>
              <a:rPr lang="en-US" sz="1600" dirty="0">
                <a:latin typeface="Helvetica Neue"/>
              </a:rPr>
              <a:t>Validity is determined by a schema, which defines the specific rules for an encoding language. Take a minute to look over the rules in this schema, and then see how they are applied:</a:t>
            </a:r>
          </a:p>
          <a:p>
            <a:endParaRPr lang="en-US" sz="1600" b="0" i="0" dirty="0">
              <a:solidFill>
                <a:srgbClr val="202020"/>
              </a:solidFill>
              <a:effectLst/>
              <a:latin typeface="Helvetica Neue"/>
            </a:endParaRPr>
          </a:p>
          <a:p>
            <a:r>
              <a:rPr lang="en-US" sz="1600" dirty="0">
                <a:latin typeface="Helvetica Neue"/>
              </a:rPr>
              <a:t>A </a:t>
            </a:r>
            <a:r>
              <a:rPr lang="en-US" sz="1600" b="1" dirty="0">
                <a:latin typeface="Helvetica Neue"/>
              </a:rPr>
              <a:t>letter</a:t>
            </a:r>
            <a:r>
              <a:rPr lang="en-US" sz="1600" dirty="0">
                <a:latin typeface="Helvetica Neue"/>
              </a:rPr>
              <a:t> must begin with a date, followed by a salutation, at least one paragraph, and a signature</a:t>
            </a:r>
          </a:p>
          <a:p>
            <a:endParaRPr lang="en-US" sz="1600" dirty="0">
              <a:latin typeface="Helvetica Neue"/>
            </a:endParaRPr>
          </a:p>
          <a:p>
            <a:r>
              <a:rPr lang="en-US" sz="1600" dirty="0">
                <a:latin typeface="Helvetica Neue"/>
              </a:rPr>
              <a:t>A </a:t>
            </a:r>
            <a:r>
              <a:rPr lang="en-US" sz="1600" b="1" dirty="0">
                <a:latin typeface="Helvetica Neue"/>
              </a:rPr>
              <a:t>date</a:t>
            </a:r>
            <a:r>
              <a:rPr lang="en-US" sz="1600" dirty="0">
                <a:latin typeface="Helvetica Neue"/>
              </a:rPr>
              <a:t> may contain transcribed text</a:t>
            </a:r>
          </a:p>
          <a:p>
            <a:endParaRPr lang="en-US" sz="1600" dirty="0">
              <a:latin typeface="Helvetica Neue"/>
            </a:endParaRPr>
          </a:p>
          <a:p>
            <a:r>
              <a:rPr lang="en-US" sz="1600" dirty="0">
                <a:latin typeface="Helvetica Neue"/>
              </a:rPr>
              <a:t>A </a:t>
            </a:r>
            <a:r>
              <a:rPr lang="en-US" sz="1600" b="1" dirty="0">
                <a:latin typeface="Helvetica Neue"/>
              </a:rPr>
              <a:t>paragraph</a:t>
            </a:r>
            <a:r>
              <a:rPr lang="en-US" sz="1600" dirty="0">
                <a:latin typeface="Helvetica Neue"/>
              </a:rPr>
              <a:t> may contain names and transcribed text</a:t>
            </a:r>
          </a:p>
          <a:p>
            <a:endParaRPr lang="en-US" sz="1600" dirty="0">
              <a:latin typeface="Helvetica Neue"/>
            </a:endParaRPr>
          </a:p>
          <a:p>
            <a:r>
              <a:rPr lang="en-US" sz="1600" dirty="0">
                <a:latin typeface="Helvetica Neue"/>
              </a:rPr>
              <a:t>A </a:t>
            </a:r>
            <a:r>
              <a:rPr lang="en-US" sz="1600" b="1" dirty="0">
                <a:latin typeface="Helvetica Neue"/>
              </a:rPr>
              <a:t>signature</a:t>
            </a:r>
            <a:r>
              <a:rPr lang="en-US" sz="1600" dirty="0">
                <a:latin typeface="Helvetica Neue"/>
              </a:rPr>
              <a:t> may contain names and transcribed text</a:t>
            </a:r>
          </a:p>
          <a:p>
            <a:endParaRPr lang="en-US" sz="1600" dirty="0">
              <a:latin typeface="Helvetica Neue"/>
            </a:endParaRPr>
          </a:p>
          <a:p>
            <a:r>
              <a:rPr lang="en-US" sz="1600" dirty="0">
                <a:latin typeface="Helvetica Neue"/>
              </a:rPr>
              <a:t>A </a:t>
            </a:r>
            <a:r>
              <a:rPr lang="en-US" sz="1600" b="1" dirty="0">
                <a:latin typeface="Helvetica Neue"/>
              </a:rPr>
              <a:t>salutation</a:t>
            </a:r>
            <a:r>
              <a:rPr lang="en-US" sz="1600" dirty="0">
                <a:latin typeface="Helvetica Neue"/>
              </a:rPr>
              <a:t> may contain names and transcribed text</a:t>
            </a:r>
          </a:p>
          <a:p>
            <a:endParaRPr lang="en-US" sz="1600" dirty="0">
              <a:latin typeface="Helvetica Neue"/>
            </a:endParaRPr>
          </a:p>
          <a:p>
            <a:r>
              <a:rPr lang="en-US" sz="1600" dirty="0">
                <a:latin typeface="Helvetica Neue"/>
              </a:rPr>
              <a:t>A </a:t>
            </a:r>
            <a:r>
              <a:rPr lang="en-US" sz="1600" b="1" dirty="0">
                <a:latin typeface="Helvetica Neue"/>
              </a:rPr>
              <a:t>name</a:t>
            </a:r>
            <a:r>
              <a:rPr lang="en-US" sz="1600" dirty="0">
                <a:latin typeface="Helvetica Neue"/>
              </a:rPr>
              <a:t> may contain transcribed text</a:t>
            </a:r>
          </a:p>
          <a:p>
            <a:endParaRPr lang="en-US" sz="1600" b="0" i="0" dirty="0">
              <a:solidFill>
                <a:srgbClr val="202020"/>
              </a:solidFill>
              <a:effectLst/>
              <a:latin typeface="Helvetica Neue"/>
            </a:endParaRPr>
          </a:p>
        </p:txBody>
      </p:sp>
      <p:sp>
        <p:nvSpPr>
          <p:cNvPr id="3" name="Rectangle 2"/>
          <p:cNvSpPr/>
          <p:nvPr/>
        </p:nvSpPr>
        <p:spPr>
          <a:xfrm>
            <a:off x="730827" y="1777055"/>
            <a:ext cx="4568537" cy="2246769"/>
          </a:xfrm>
          <a:prstGeom prst="rect">
            <a:avLst/>
          </a:prstGeom>
        </p:spPr>
        <p:txBody>
          <a:bodyPr wrap="square">
            <a:spAutoFit/>
          </a:bodyPr>
          <a:lstStyle/>
          <a:p>
            <a:r>
              <a:rPr lang="en-US" sz="1000" dirty="0">
                <a:solidFill>
                  <a:srgbClr val="0099CC"/>
                </a:solidFill>
                <a:latin typeface="Consolas" panose="020B0609020204030204" pitchFamily="49" charset="0"/>
                <a:cs typeface="Consolas" panose="020B0609020204030204" pitchFamily="49" charset="0"/>
              </a:rPr>
              <a:t>datatypes</a:t>
            </a:r>
            <a:r>
              <a:rPr lang="en-US" sz="1000" dirty="0">
                <a:solidFill>
                  <a:srgbClr val="000000"/>
                </a:solidFill>
                <a:latin typeface="Consolas" panose="020B0609020204030204" pitchFamily="49" charset="0"/>
                <a:cs typeface="Consolas" panose="020B0609020204030204" pitchFamily="49" charset="0"/>
              </a:rPr>
              <a:t> </a:t>
            </a:r>
            <a:r>
              <a:rPr lang="en-US" sz="1000" dirty="0" err="1">
                <a:solidFill>
                  <a:srgbClr val="000000"/>
                </a:solidFill>
                <a:latin typeface="Consolas" panose="020B0609020204030204" pitchFamily="49" charset="0"/>
                <a:cs typeface="Consolas" panose="020B0609020204030204" pitchFamily="49" charset="0"/>
              </a:rPr>
              <a:t>xsd</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CC3300"/>
                </a:solidFill>
                <a:latin typeface="Consolas" panose="020B0609020204030204" pitchFamily="49" charset="0"/>
                <a:cs typeface="Consolas" panose="020B0609020204030204" pitchFamily="49" charset="0"/>
              </a:rPr>
              <a:t>"http://www.w3.org/2001/XMLSchema-datatypes"</a:t>
            </a:r>
            <a:br>
              <a:rPr lang="en-US" sz="1000" dirty="0">
                <a:solidFill>
                  <a:srgbClr val="000000"/>
                </a:solidFill>
                <a:latin typeface="Consolas" panose="020B0609020204030204" pitchFamily="49" charset="0"/>
                <a:cs typeface="Consolas" panose="020B0609020204030204" pitchFamily="49" charset="0"/>
              </a:rPr>
            </a:b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D4"/>
                </a:solidFill>
                <a:latin typeface="Consolas" panose="020B0609020204030204" pitchFamily="49" charset="0"/>
                <a:cs typeface="Consolas" panose="020B0609020204030204" pitchFamily="49" charset="0"/>
              </a:rPr>
              <a:t>start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D4"/>
                </a:solidFill>
                <a:latin typeface="Consolas" panose="020B0609020204030204" pitchFamily="49" charset="0"/>
                <a:cs typeface="Consolas" panose="020B0609020204030204" pitchFamily="49" charset="0"/>
              </a:rPr>
              <a:t>element</a:t>
            </a:r>
            <a:r>
              <a:rPr lang="en-US" sz="1000" dirty="0">
                <a:solidFill>
                  <a:srgbClr val="000000"/>
                </a:solidFill>
                <a:latin typeface="Consolas" panose="020B0609020204030204" pitchFamily="49" charset="0"/>
                <a:cs typeface="Consolas" panose="020B0609020204030204" pitchFamily="49" charset="0"/>
              </a:rPr>
              <a:t> letter </a:t>
            </a:r>
            <a:r>
              <a:rPr lang="en-US" sz="1000" dirty="0">
                <a:solidFill>
                  <a:srgbClr val="660066"/>
                </a:solidFill>
                <a:latin typeface="Consolas" panose="020B0609020204030204" pitchFamily="49" charset="0"/>
                <a:cs typeface="Consolas" panose="020B0609020204030204" pitchFamily="49" charset="0"/>
              </a:rPr>
              <a: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date</a:t>
            </a:r>
            <a:r>
              <a:rPr lang="en-US" sz="1000" dirty="0">
                <a:solidFill>
                  <a:srgbClr val="660066"/>
                </a:solidFill>
                <a:latin typeface="Consolas" panose="020B0609020204030204" pitchFamily="49" charset="0"/>
                <a:cs typeface="Consolas" panose="020B0609020204030204" pitchFamily="49" charset="0"/>
              </a:rPr>
              <a: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salutation</a:t>
            </a:r>
            <a:r>
              <a:rPr lang="en-US" sz="1000" dirty="0">
                <a:solidFill>
                  <a:srgbClr val="660066"/>
                </a:solidFill>
                <a:latin typeface="Consolas" panose="020B0609020204030204" pitchFamily="49" charset="0"/>
                <a:cs typeface="Consolas" panose="020B0609020204030204" pitchFamily="49" charset="0"/>
              </a:rPr>
              <a: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paragraph</a:t>
            </a:r>
            <a:r>
              <a:rPr lang="en-US" sz="1000" dirty="0">
                <a:solidFill>
                  <a:srgbClr val="660066"/>
                </a:solidFill>
                <a:latin typeface="Consolas" panose="020B0609020204030204" pitchFamily="49" charset="0"/>
                <a:cs typeface="Consolas" panose="020B0609020204030204" pitchFamily="49" charset="0"/>
              </a:rPr>
              <a: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signature</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date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D4"/>
                </a:solidFill>
                <a:latin typeface="Consolas" panose="020B0609020204030204" pitchFamily="49" charset="0"/>
                <a:cs typeface="Consolas" panose="020B0609020204030204" pitchFamily="49" charset="0"/>
              </a:rPr>
              <a:t>element</a:t>
            </a:r>
            <a:r>
              <a:rPr lang="en-US" sz="1000" dirty="0">
                <a:solidFill>
                  <a:srgbClr val="000000"/>
                </a:solidFill>
                <a:latin typeface="Consolas" panose="020B0609020204030204" pitchFamily="49" charset="0"/>
                <a:cs typeface="Consolas" panose="020B0609020204030204" pitchFamily="49" charset="0"/>
              </a:rPr>
              <a:t> date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D4"/>
                </a:solidFill>
                <a:latin typeface="Consolas" panose="020B0609020204030204" pitchFamily="49" charset="0"/>
                <a:cs typeface="Consolas" panose="020B0609020204030204" pitchFamily="49" charset="0"/>
              </a:rPr>
              <a:t>text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paragraph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D4"/>
                </a:solidFill>
                <a:latin typeface="Consolas" panose="020B0609020204030204" pitchFamily="49" charset="0"/>
                <a:cs typeface="Consolas" panose="020B0609020204030204" pitchFamily="49" charset="0"/>
              </a:rPr>
              <a:t>element</a:t>
            </a:r>
            <a:r>
              <a:rPr lang="en-US" sz="1000" dirty="0">
                <a:solidFill>
                  <a:srgbClr val="000000"/>
                </a:solidFill>
                <a:latin typeface="Consolas" panose="020B0609020204030204" pitchFamily="49" charset="0"/>
                <a:cs typeface="Consolas" panose="020B0609020204030204" pitchFamily="49" charset="0"/>
              </a:rPr>
              <a:t> paragraph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stuff</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signature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D4"/>
                </a:solidFill>
                <a:latin typeface="Consolas" panose="020B0609020204030204" pitchFamily="49" charset="0"/>
                <a:cs typeface="Consolas" panose="020B0609020204030204" pitchFamily="49" charset="0"/>
              </a:rPr>
              <a:t>element</a:t>
            </a:r>
            <a:r>
              <a:rPr lang="en-US" sz="1000" dirty="0">
                <a:solidFill>
                  <a:srgbClr val="000000"/>
                </a:solidFill>
                <a:latin typeface="Consolas" panose="020B0609020204030204" pitchFamily="49" charset="0"/>
                <a:cs typeface="Consolas" panose="020B0609020204030204" pitchFamily="49" charset="0"/>
              </a:rPr>
              <a:t> signature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stuff</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salutation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D4"/>
                </a:solidFill>
                <a:latin typeface="Consolas" panose="020B0609020204030204" pitchFamily="49" charset="0"/>
                <a:cs typeface="Consolas" panose="020B0609020204030204" pitchFamily="49" charset="0"/>
              </a:rPr>
              <a:t>element</a:t>
            </a:r>
            <a:r>
              <a:rPr lang="en-US" sz="1000" dirty="0">
                <a:solidFill>
                  <a:srgbClr val="000000"/>
                </a:solidFill>
                <a:latin typeface="Consolas" panose="020B0609020204030204" pitchFamily="49" charset="0"/>
                <a:cs typeface="Consolas" panose="020B0609020204030204" pitchFamily="49" charset="0"/>
              </a:rPr>
              <a:t> salutation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stuff</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br>
              <a:rPr lang="en-US" sz="1000" dirty="0">
                <a:solidFill>
                  <a:srgbClr val="000000"/>
                </a:solidFill>
                <a:latin typeface="Consolas" panose="020B0609020204030204" pitchFamily="49" charset="0"/>
                <a:cs typeface="Consolas" panose="020B0609020204030204" pitchFamily="49" charset="0"/>
              </a:rPr>
            </a:br>
            <a:r>
              <a:rPr lang="en-US" sz="1000" dirty="0">
                <a:solidFill>
                  <a:srgbClr val="000000"/>
                </a:solidFill>
                <a:latin typeface="Consolas" panose="020B0609020204030204" pitchFamily="49" charset="0"/>
                <a:cs typeface="Consolas" panose="020B0609020204030204" pitchFamily="49" charset="0"/>
              </a:rPr>
              <a:t>stuff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D4"/>
                </a:solidFill>
                <a:latin typeface="Consolas" panose="020B0609020204030204" pitchFamily="49" charset="0"/>
                <a:cs typeface="Consolas" panose="020B0609020204030204" pitchFamily="49" charset="0"/>
              </a:rPr>
              <a:t>text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name</a:t>
            </a:r>
            <a:br>
              <a:rPr lang="en-US" sz="1000" dirty="0">
                <a:solidFill>
                  <a:srgbClr val="000000"/>
                </a:solidFill>
                <a:latin typeface="Consolas" panose="020B0609020204030204" pitchFamily="49" charset="0"/>
                <a:cs typeface="Consolas" panose="020B0609020204030204" pitchFamily="49" charset="0"/>
              </a:rPr>
            </a:br>
            <a:r>
              <a:rPr lang="en-US" sz="1000" dirty="0" err="1">
                <a:solidFill>
                  <a:srgbClr val="000000"/>
                </a:solidFill>
                <a:latin typeface="Consolas" panose="020B0609020204030204" pitchFamily="49" charset="0"/>
                <a:cs typeface="Consolas" panose="020B0609020204030204" pitchFamily="49" charset="0"/>
              </a:rPr>
              <a:t>name</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D4"/>
                </a:solidFill>
                <a:latin typeface="Consolas" panose="020B0609020204030204" pitchFamily="49" charset="0"/>
                <a:cs typeface="Consolas" panose="020B0609020204030204" pitchFamily="49" charset="0"/>
              </a:rPr>
              <a:t>element</a:t>
            </a:r>
            <a:r>
              <a:rPr lang="en-US" sz="1000" dirty="0">
                <a:solidFill>
                  <a:srgbClr val="000000"/>
                </a:solidFill>
                <a:latin typeface="Consolas" panose="020B0609020204030204" pitchFamily="49" charset="0"/>
                <a:cs typeface="Consolas" panose="020B0609020204030204" pitchFamily="49" charset="0"/>
              </a:rPr>
              <a:t> name </a:t>
            </a:r>
            <a:r>
              <a:rPr lang="en-US" sz="1000" dirty="0">
                <a:solidFill>
                  <a:srgbClr val="660066"/>
                </a:solidFill>
                <a:latin typeface="Consolas" panose="020B0609020204030204" pitchFamily="49" charset="0"/>
                <a:cs typeface="Consolas" panose="020B0609020204030204" pitchFamily="49" charset="0"/>
              </a:rPr>
              <a: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0000D4"/>
                </a:solidFill>
                <a:latin typeface="Consolas" panose="020B0609020204030204" pitchFamily="49" charset="0"/>
                <a:cs typeface="Consolas" panose="020B0609020204030204" pitchFamily="49" charset="0"/>
              </a:rPr>
              <a:t>text</a:t>
            </a:r>
            <a:r>
              <a:rPr lang="en-US" sz="1000" dirty="0">
                <a:solidFill>
                  <a:srgbClr val="000000"/>
                </a:solidFill>
                <a:latin typeface="Consolas" panose="020B0609020204030204" pitchFamily="49" charset="0"/>
                <a:cs typeface="Consolas" panose="020B0609020204030204" pitchFamily="49" charset="0"/>
              </a:rPr>
              <a:t> </a:t>
            </a:r>
            <a:r>
              <a:rPr lang="en-US" sz="1000" dirty="0">
                <a:solidFill>
                  <a:srgbClr val="660066"/>
                </a:solidFill>
                <a:latin typeface="Consolas" panose="020B0609020204030204" pitchFamily="49" charset="0"/>
                <a:cs typeface="Consolas" panose="020B0609020204030204" pitchFamily="49" charset="0"/>
              </a:rPr>
              <a:t>}</a:t>
            </a:r>
            <a:endParaRPr lang="en-US" sz="1000" dirty="0">
              <a:latin typeface="Consolas" panose="020B0609020204030204" pitchFamily="49" charset="0"/>
              <a:cs typeface="Consolas" panose="020B0609020204030204" pitchFamily="49" charset="0"/>
            </a:endParaRPr>
          </a:p>
        </p:txBody>
      </p:sp>
      <p:sp>
        <p:nvSpPr>
          <p:cNvPr id="4" name="TextBox 3"/>
          <p:cNvSpPr txBox="1"/>
          <p:nvPr/>
        </p:nvSpPr>
        <p:spPr>
          <a:xfrm>
            <a:off x="762000" y="4152900"/>
            <a:ext cx="2494230" cy="369332"/>
          </a:xfrm>
          <a:prstGeom prst="rect">
            <a:avLst/>
          </a:prstGeom>
          <a:noFill/>
        </p:spPr>
        <p:txBody>
          <a:bodyPr wrap="none" rtlCol="0">
            <a:spAutoFit/>
          </a:bodyPr>
          <a:lstStyle/>
          <a:p>
            <a:r>
              <a:rPr lang="en-US" dirty="0"/>
              <a:t>The world’s worst schema</a:t>
            </a:r>
          </a:p>
        </p:txBody>
      </p:sp>
    </p:spTree>
    <p:extLst>
      <p:ext uri="{BB962C8B-B14F-4D97-AF65-F5344CB8AC3E}">
        <p14:creationId xmlns:p14="http://schemas.microsoft.com/office/powerpoint/2010/main" val="29012279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9928" y="597916"/>
            <a:ext cx="9834372" cy="1499616"/>
          </a:xfrm>
        </p:spPr>
        <p:txBody>
          <a:bodyPr/>
          <a:lstStyle/>
          <a:p>
            <a:r>
              <a:rPr lang="en-US" dirty="0"/>
              <a:t>The Emerging Digital Humanities lifecycle</a:t>
            </a:r>
          </a:p>
        </p:txBody>
      </p:sp>
      <p:pic>
        <p:nvPicPr>
          <p:cNvPr id="5" name="Content Placeholder 3"/>
          <p:cNvPicPr>
            <a:picLocks noChangeAspect="1"/>
          </p:cNvPicPr>
          <p:nvPr/>
        </p:nvPicPr>
        <p:blipFill>
          <a:blip r:embed="rId3">
            <a:extLst>
              <a:ext uri="{BEBA8EAE-BF5A-486C-A8C5-ECC9F3942E4B}">
                <a14:imgProps xmlns:a14="http://schemas.microsoft.com/office/drawing/2010/main">
                  <a14:imgLayer r:embed="rId4">
                    <a14:imgEffect>
                      <a14:sharpenSoften amount="41000"/>
                    </a14:imgEffect>
                  </a14:imgLayer>
                </a14:imgProps>
              </a:ext>
            </a:extLst>
          </a:blip>
          <a:stretch>
            <a:fillRect/>
          </a:stretch>
        </p:blipFill>
        <p:spPr>
          <a:xfrm>
            <a:off x="1417256" y="2101549"/>
            <a:ext cx="9354331" cy="4386695"/>
          </a:xfrm>
          <a:prstGeom prst="rect">
            <a:avLst/>
          </a:prstGeom>
        </p:spPr>
      </p:pic>
      <p:sp>
        <p:nvSpPr>
          <p:cNvPr id="4" name="Rectangle 3"/>
          <p:cNvSpPr/>
          <p:nvPr/>
        </p:nvSpPr>
        <p:spPr>
          <a:xfrm>
            <a:off x="8973797" y="6462468"/>
            <a:ext cx="2843967" cy="276999"/>
          </a:xfrm>
          <a:prstGeom prst="rect">
            <a:avLst/>
          </a:prstGeom>
        </p:spPr>
        <p:txBody>
          <a:bodyPr wrap="none">
            <a:spAutoFit/>
          </a:bodyPr>
          <a:lstStyle/>
          <a:p>
            <a:r>
              <a:rPr lang="en-US" sz="1200" dirty="0">
                <a:latin typeface="Helvetica Neue"/>
              </a:rPr>
              <a:t>Image from the Women Writers Project</a:t>
            </a:r>
          </a:p>
        </p:txBody>
      </p:sp>
    </p:spTree>
    <p:extLst>
      <p:ext uri="{BB962C8B-B14F-4D97-AF65-F5344CB8AC3E}">
        <p14:creationId xmlns:p14="http://schemas.microsoft.com/office/powerpoint/2010/main" val="16305946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Validity</a:t>
            </a:r>
          </a:p>
        </p:txBody>
      </p:sp>
      <p:sp>
        <p:nvSpPr>
          <p:cNvPr id="4" name="Rectangle 3"/>
          <p:cNvSpPr/>
          <p:nvPr/>
        </p:nvSpPr>
        <p:spPr>
          <a:xfrm>
            <a:off x="882673" y="1812023"/>
            <a:ext cx="5092100" cy="1477328"/>
          </a:xfrm>
          <a:prstGeom prst="rect">
            <a:avLst/>
          </a:prstGeom>
        </p:spPr>
        <p:txBody>
          <a:bodyPr wrap="square">
            <a:spAutoFit/>
          </a:bodyPr>
          <a:lstStyle/>
          <a:p>
            <a:pPr marL="228600" indent="-228600">
              <a:buFont typeface="+mj-lt"/>
              <a:buAutoNum type="arabicPeriod"/>
            </a:pPr>
            <a:r>
              <a:rPr lang="en-US" sz="1000" dirty="0">
                <a:solidFill>
                  <a:srgbClr val="8B26C9"/>
                </a:solidFill>
                <a:latin typeface="Helvetica Neue"/>
              </a:rPr>
              <a:t>&lt;?xml version="1.0" encoding="UTF-8"?&gt;</a:t>
            </a:r>
            <a:br>
              <a:rPr lang="en-US" sz="1000" dirty="0">
                <a:solidFill>
                  <a:srgbClr val="000000"/>
                </a:solidFill>
                <a:latin typeface="Helvetica Neue"/>
              </a:rPr>
            </a:br>
            <a:r>
              <a:rPr lang="en-US" sz="1000" dirty="0">
                <a:solidFill>
                  <a:srgbClr val="8B26C9"/>
                </a:solidFill>
                <a:latin typeface="Helvetica Neue"/>
              </a:rPr>
              <a:t>&lt;?xml-model </a:t>
            </a:r>
            <a:r>
              <a:rPr lang="en-US" sz="1000" dirty="0" err="1">
                <a:solidFill>
                  <a:srgbClr val="8B26C9"/>
                </a:solidFill>
                <a:latin typeface="Helvetica Neue"/>
              </a:rPr>
              <a:t>href</a:t>
            </a:r>
            <a:r>
              <a:rPr lang="en-US" sz="1000" dirty="0">
                <a:solidFill>
                  <a:srgbClr val="8B26C9"/>
                </a:solidFill>
                <a:latin typeface="Helvetica Neue"/>
              </a:rPr>
              <a:t>="</a:t>
            </a:r>
            <a:r>
              <a:rPr lang="en-US" sz="1000" dirty="0" err="1">
                <a:solidFill>
                  <a:srgbClr val="8B26C9"/>
                </a:solidFill>
                <a:latin typeface="Helvetica Neue"/>
              </a:rPr>
              <a:t>alexsampleschema.rnc</a:t>
            </a:r>
            <a:r>
              <a:rPr lang="en-US" sz="1000" dirty="0">
                <a:solidFill>
                  <a:srgbClr val="8B26C9"/>
                </a:solidFill>
                <a:latin typeface="Helvetica Neue"/>
              </a:rPr>
              <a:t>" type="application/relax-ng-compact-syntax"?&gt;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&lt;date&gt;</a:t>
            </a:r>
            <a:r>
              <a:rPr lang="en-US" sz="1000" dirty="0">
                <a:solidFill>
                  <a:srgbClr val="000000"/>
                </a:solidFill>
                <a:latin typeface="Helvetica Neue"/>
              </a:rPr>
              <a:t>2012-02-12</a:t>
            </a:r>
            <a:r>
              <a:rPr lang="en-US" sz="1000" dirty="0">
                <a:solidFill>
                  <a:srgbClr val="000096"/>
                </a:solidFill>
                <a:latin typeface="Helvetica Neue"/>
              </a:rPr>
              <a:t>&lt;/date&gt;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&lt;salutation&gt;</a:t>
            </a:r>
            <a:r>
              <a:rPr lang="en-US" sz="1000" dirty="0">
                <a:solidFill>
                  <a:srgbClr val="000000"/>
                </a:solidFill>
                <a:latin typeface="Helvetica Neue"/>
              </a:rPr>
              <a:t>Dear Harry,</a:t>
            </a:r>
            <a:r>
              <a:rPr lang="en-US" sz="1000" dirty="0">
                <a:solidFill>
                  <a:srgbClr val="000096"/>
                </a:solidFill>
                <a:latin typeface="Helvetica Neue"/>
              </a:rPr>
              <a:t>&lt;/salutation&gt;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Symmetrical dates are so elegant!</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&lt;signature&gt;</a:t>
            </a:r>
            <a:r>
              <a:rPr lang="en-US" sz="1000" dirty="0">
                <a:solidFill>
                  <a:srgbClr val="000000"/>
                </a:solidFill>
                <a:latin typeface="Helvetica Neue"/>
              </a:rPr>
              <a:t>Yours, Larry</a:t>
            </a:r>
            <a:r>
              <a:rPr lang="en-US" sz="1000" dirty="0">
                <a:solidFill>
                  <a:srgbClr val="000096"/>
                </a:solidFill>
                <a:latin typeface="Helvetica Neue"/>
              </a:rPr>
              <a:t>&lt;/signature&gt;</a:t>
            </a:r>
            <a:br>
              <a:rPr lang="en-US" sz="1000" dirty="0">
                <a:solidFill>
                  <a:srgbClr val="000000"/>
                </a:solidFill>
                <a:latin typeface="Helvetica Neue"/>
              </a:rPr>
            </a:br>
            <a:r>
              <a:rPr lang="en-US" sz="1000" dirty="0">
                <a:solidFill>
                  <a:srgbClr val="000096"/>
                </a:solidFill>
                <a:latin typeface="Helvetica Neue"/>
              </a:rPr>
              <a:t>&lt;/letter&gt;</a:t>
            </a:r>
            <a:endParaRPr lang="en-US" sz="1000" dirty="0">
              <a:latin typeface="Consolas" panose="020B0609020204030204" pitchFamily="49" charset="0"/>
              <a:cs typeface="Consolas" panose="020B0609020204030204" pitchFamily="49" charset="0"/>
            </a:endParaRPr>
          </a:p>
        </p:txBody>
      </p:sp>
      <p:sp>
        <p:nvSpPr>
          <p:cNvPr id="6" name="Rectangle 5"/>
          <p:cNvSpPr/>
          <p:nvPr/>
        </p:nvSpPr>
        <p:spPr>
          <a:xfrm>
            <a:off x="5943600" y="2383998"/>
            <a:ext cx="6096000" cy="2308324"/>
          </a:xfrm>
          <a:prstGeom prst="rect">
            <a:avLst/>
          </a:prstGeom>
        </p:spPr>
        <p:txBody>
          <a:bodyPr>
            <a:spAutoFit/>
          </a:bodyPr>
          <a:lstStyle/>
          <a:p>
            <a:r>
              <a:rPr lang="en-US" sz="1600" dirty="0">
                <a:latin typeface="Helvetica Neue"/>
              </a:rPr>
              <a:t>Take a minute to look through these examples and determine if they are valid, according to the rules of our encoding schema. As you go through, you will probably realize that our schema is not the best at describing the data we have (many of the examples are invalid according to our schema, but are perfectly acceptable as letters). In addition to teaching you about validity, this exercise will show you the importance of having a schema that fits well with your data!</a:t>
            </a:r>
          </a:p>
          <a:p>
            <a:endParaRPr lang="en-US" sz="1600" dirty="0">
              <a:latin typeface="Helvetica Neue"/>
            </a:endParaRPr>
          </a:p>
        </p:txBody>
      </p:sp>
      <p:sp>
        <p:nvSpPr>
          <p:cNvPr id="3" name="Rectangle 2"/>
          <p:cNvSpPr/>
          <p:nvPr/>
        </p:nvSpPr>
        <p:spPr>
          <a:xfrm>
            <a:off x="953401" y="3270573"/>
            <a:ext cx="5094108" cy="1477328"/>
          </a:xfrm>
          <a:prstGeom prst="rect">
            <a:avLst/>
          </a:prstGeom>
        </p:spPr>
        <p:txBody>
          <a:bodyPr wrap="square">
            <a:spAutoFit/>
          </a:bodyPr>
          <a:lstStyle/>
          <a:p>
            <a:r>
              <a:rPr lang="en-US" sz="1000" dirty="0">
                <a:solidFill>
                  <a:srgbClr val="8B26C9"/>
                </a:solidFill>
                <a:latin typeface="Helvetica Neue"/>
                <a:cs typeface="Consolas" panose="020B0609020204030204" pitchFamily="49" charset="0"/>
              </a:rPr>
              <a:t>2.   &lt;?xml version="1.0" encoding="UTF-8"?&gt;</a:t>
            </a:r>
            <a:br>
              <a:rPr lang="en-US" sz="1000" dirty="0">
                <a:solidFill>
                  <a:srgbClr val="000000"/>
                </a:solidFill>
                <a:latin typeface="Helvetica Neue"/>
                <a:cs typeface="Consolas" panose="020B0609020204030204" pitchFamily="49" charset="0"/>
              </a:rPr>
            </a:br>
            <a:r>
              <a:rPr lang="en-US" sz="1000" dirty="0">
                <a:solidFill>
                  <a:srgbClr val="8B26C9"/>
                </a:solidFill>
                <a:latin typeface="Helvetica Neue"/>
                <a:cs typeface="Consolas" panose="020B0609020204030204" pitchFamily="49" charset="0"/>
              </a:rPr>
              <a:t>&lt;?xml-model </a:t>
            </a:r>
            <a:r>
              <a:rPr lang="en-US" sz="1000" dirty="0" err="1">
                <a:solidFill>
                  <a:srgbClr val="8B26C9"/>
                </a:solidFill>
                <a:latin typeface="Helvetica Neue"/>
                <a:cs typeface="Consolas" panose="020B0609020204030204" pitchFamily="49" charset="0"/>
              </a:rPr>
              <a:t>href</a:t>
            </a:r>
            <a:r>
              <a:rPr lang="en-US" sz="1000" dirty="0">
                <a:solidFill>
                  <a:srgbClr val="8B26C9"/>
                </a:solidFill>
                <a:latin typeface="Helvetica Neue"/>
                <a:cs typeface="Consolas" panose="020B0609020204030204" pitchFamily="49" charset="0"/>
              </a:rPr>
              <a:t>="</a:t>
            </a:r>
            <a:r>
              <a:rPr lang="en-US" sz="1000" dirty="0" err="1">
                <a:solidFill>
                  <a:srgbClr val="8B26C9"/>
                </a:solidFill>
                <a:latin typeface="Helvetica Neue"/>
                <a:cs typeface="Consolas" panose="020B0609020204030204" pitchFamily="49" charset="0"/>
              </a:rPr>
              <a:t>alexsampleschema.rnc</a:t>
            </a:r>
            <a:r>
              <a:rPr lang="en-US" sz="1000" dirty="0">
                <a:solidFill>
                  <a:srgbClr val="8B26C9"/>
                </a:solidFill>
                <a:latin typeface="Helvetica Neue"/>
                <a:cs typeface="Consolas" panose="020B0609020204030204" pitchFamily="49" charset="0"/>
              </a:rPr>
              <a:t>" type="application/relax-ng-compact-syntax"?&gt;</a:t>
            </a:r>
            <a:br>
              <a:rPr lang="en-US" sz="1000" dirty="0">
                <a:solidFill>
                  <a:srgbClr val="000000"/>
                </a:solidFill>
                <a:latin typeface="Helvetica Neue"/>
                <a:cs typeface="Consolas" panose="020B0609020204030204" pitchFamily="49" charset="0"/>
              </a:rPr>
            </a:br>
            <a:r>
              <a:rPr lang="en-US" sz="1000" dirty="0">
                <a:solidFill>
                  <a:srgbClr val="000096"/>
                </a:solidFill>
                <a:latin typeface="Helvetica Neue"/>
                <a:cs typeface="Consolas" panose="020B0609020204030204" pitchFamily="49" charset="0"/>
              </a:rPr>
              <a:t>&lt;letter&gt;</a:t>
            </a:r>
            <a:br>
              <a:rPr lang="en-US" sz="1000" dirty="0">
                <a:solidFill>
                  <a:srgbClr val="000000"/>
                </a:solidFill>
                <a:latin typeface="Helvetica Neue"/>
                <a:cs typeface="Consolas" panose="020B0609020204030204" pitchFamily="49" charset="0"/>
              </a:rPr>
            </a:br>
            <a:r>
              <a:rPr lang="en-US" sz="1000" dirty="0">
                <a:solidFill>
                  <a:srgbClr val="000000"/>
                </a:solidFill>
                <a:latin typeface="Helvetica Neue"/>
                <a:cs typeface="Consolas" panose="020B0609020204030204" pitchFamily="49" charset="0"/>
              </a:rPr>
              <a:t>    </a:t>
            </a:r>
            <a:r>
              <a:rPr lang="en-US" sz="1000" dirty="0">
                <a:solidFill>
                  <a:srgbClr val="000096"/>
                </a:solidFill>
                <a:latin typeface="Helvetica Neue"/>
                <a:cs typeface="Consolas" panose="020B0609020204030204" pitchFamily="49" charset="0"/>
              </a:rPr>
              <a:t>&lt;salutation&gt;</a:t>
            </a:r>
            <a:r>
              <a:rPr lang="en-US" sz="1000" dirty="0">
                <a:solidFill>
                  <a:srgbClr val="000000"/>
                </a:solidFill>
                <a:latin typeface="Helvetica Neue"/>
                <a:cs typeface="Consolas" panose="020B0609020204030204" pitchFamily="49" charset="0"/>
              </a:rPr>
              <a:t>Dear </a:t>
            </a:r>
            <a:r>
              <a:rPr lang="en-US" sz="1000" dirty="0">
                <a:solidFill>
                  <a:srgbClr val="000096"/>
                </a:solidFill>
                <a:latin typeface="Helvetica Neue"/>
                <a:cs typeface="Consolas" panose="020B0609020204030204" pitchFamily="49" charset="0"/>
              </a:rPr>
              <a:t>&lt;name&gt;</a:t>
            </a:r>
            <a:r>
              <a:rPr lang="en-US" sz="1000" dirty="0">
                <a:solidFill>
                  <a:srgbClr val="000000"/>
                </a:solidFill>
                <a:latin typeface="Helvetica Neue"/>
                <a:cs typeface="Consolas" panose="020B0609020204030204" pitchFamily="49" charset="0"/>
              </a:rPr>
              <a:t>Larry</a:t>
            </a:r>
            <a:r>
              <a:rPr lang="en-US" sz="1000" dirty="0">
                <a:solidFill>
                  <a:srgbClr val="000096"/>
                </a:solidFill>
                <a:latin typeface="Helvetica Neue"/>
                <a:cs typeface="Consolas" panose="020B0609020204030204" pitchFamily="49" charset="0"/>
              </a:rPr>
              <a:t>&lt;/name&gt;</a:t>
            </a:r>
            <a:r>
              <a:rPr lang="en-US" sz="1000" dirty="0">
                <a:solidFill>
                  <a:srgbClr val="000000"/>
                </a:solidFill>
                <a:latin typeface="Helvetica Neue"/>
                <a:cs typeface="Consolas" panose="020B0609020204030204" pitchFamily="49" charset="0"/>
              </a:rPr>
              <a:t>,</a:t>
            </a:r>
            <a:r>
              <a:rPr lang="en-US" sz="1000" dirty="0">
                <a:solidFill>
                  <a:srgbClr val="000096"/>
                </a:solidFill>
                <a:latin typeface="Helvetica Neue"/>
                <a:cs typeface="Consolas" panose="020B0609020204030204" pitchFamily="49" charset="0"/>
              </a:rPr>
              <a:t>&lt;/salutation&gt;</a:t>
            </a:r>
            <a:br>
              <a:rPr lang="en-US" sz="1000" dirty="0">
                <a:solidFill>
                  <a:srgbClr val="000000"/>
                </a:solidFill>
                <a:latin typeface="Helvetica Neue"/>
                <a:cs typeface="Consolas" panose="020B0609020204030204" pitchFamily="49" charset="0"/>
              </a:rPr>
            </a:br>
            <a:r>
              <a:rPr lang="en-US" sz="1000" dirty="0">
                <a:solidFill>
                  <a:srgbClr val="000000"/>
                </a:solidFill>
                <a:latin typeface="Helvetica Neue"/>
                <a:cs typeface="Consolas" panose="020B0609020204030204" pitchFamily="49" charset="0"/>
              </a:rPr>
              <a:t>    </a:t>
            </a:r>
            <a:r>
              <a:rPr lang="en-US" sz="1000" dirty="0">
                <a:solidFill>
                  <a:srgbClr val="000096"/>
                </a:solidFill>
                <a:latin typeface="Helvetica Neue"/>
                <a:cs typeface="Consolas" panose="020B0609020204030204" pitchFamily="49" charset="0"/>
              </a:rPr>
              <a:t>&lt;paragraph&gt;</a:t>
            </a:r>
            <a:r>
              <a:rPr lang="en-US" sz="1000" dirty="0">
                <a:solidFill>
                  <a:srgbClr val="000000"/>
                </a:solidFill>
                <a:latin typeface="Helvetica Neue"/>
                <a:cs typeface="Consolas" panose="020B0609020204030204" pitchFamily="49" charset="0"/>
              </a:rPr>
              <a:t>Dates just reveal your enslavement to the space-time continuum.</a:t>
            </a:r>
            <a:r>
              <a:rPr lang="en-US" sz="1000" dirty="0">
                <a:solidFill>
                  <a:srgbClr val="000096"/>
                </a:solidFill>
                <a:latin typeface="Helvetica Neue"/>
                <a:cs typeface="Consolas" panose="020B0609020204030204" pitchFamily="49" charset="0"/>
              </a:rPr>
              <a:t>&lt;/paragraph&gt;</a:t>
            </a:r>
            <a:br>
              <a:rPr lang="en-US" sz="1000" dirty="0">
                <a:solidFill>
                  <a:srgbClr val="000000"/>
                </a:solidFill>
                <a:latin typeface="Helvetica Neue"/>
                <a:cs typeface="Consolas" panose="020B0609020204030204" pitchFamily="49" charset="0"/>
              </a:rPr>
            </a:br>
            <a:r>
              <a:rPr lang="en-US" sz="1000" dirty="0">
                <a:solidFill>
                  <a:srgbClr val="000000"/>
                </a:solidFill>
                <a:latin typeface="Helvetica Neue"/>
                <a:cs typeface="Consolas" panose="020B0609020204030204" pitchFamily="49" charset="0"/>
              </a:rPr>
              <a:t>    </a:t>
            </a:r>
            <a:r>
              <a:rPr lang="en-US" sz="1000" dirty="0">
                <a:solidFill>
                  <a:srgbClr val="000096"/>
                </a:solidFill>
                <a:latin typeface="Helvetica Neue"/>
                <a:cs typeface="Consolas" panose="020B0609020204030204" pitchFamily="49" charset="0"/>
              </a:rPr>
              <a:t>&lt;signature&gt;</a:t>
            </a:r>
            <a:r>
              <a:rPr lang="en-US" sz="1000" dirty="0">
                <a:solidFill>
                  <a:srgbClr val="000000"/>
                </a:solidFill>
                <a:latin typeface="Helvetica Neue"/>
                <a:cs typeface="Consolas" panose="020B0609020204030204" pitchFamily="49" charset="0"/>
              </a:rPr>
              <a:t>Yours, </a:t>
            </a:r>
            <a:r>
              <a:rPr lang="en-US" sz="1000" dirty="0">
                <a:solidFill>
                  <a:srgbClr val="000096"/>
                </a:solidFill>
                <a:latin typeface="Helvetica Neue"/>
                <a:cs typeface="Consolas" panose="020B0609020204030204" pitchFamily="49" charset="0"/>
              </a:rPr>
              <a:t>&lt;name&gt;</a:t>
            </a:r>
            <a:r>
              <a:rPr lang="en-US" sz="1000" dirty="0">
                <a:solidFill>
                  <a:srgbClr val="000000"/>
                </a:solidFill>
                <a:latin typeface="Helvetica Neue"/>
                <a:cs typeface="Consolas" panose="020B0609020204030204" pitchFamily="49" charset="0"/>
              </a:rPr>
              <a:t>Harry</a:t>
            </a:r>
            <a:r>
              <a:rPr lang="en-US" sz="1000" dirty="0">
                <a:solidFill>
                  <a:srgbClr val="000096"/>
                </a:solidFill>
                <a:latin typeface="Helvetica Neue"/>
                <a:cs typeface="Consolas" panose="020B0609020204030204" pitchFamily="49" charset="0"/>
              </a:rPr>
              <a:t>&lt;/name&gt;&lt;/signature&gt;</a:t>
            </a:r>
            <a:br>
              <a:rPr lang="en-US" sz="1000" dirty="0">
                <a:solidFill>
                  <a:srgbClr val="000000"/>
                </a:solidFill>
                <a:latin typeface="Helvetica Neue"/>
                <a:cs typeface="Consolas" panose="020B0609020204030204" pitchFamily="49" charset="0"/>
              </a:rPr>
            </a:br>
            <a:r>
              <a:rPr lang="en-US" sz="1000" dirty="0">
                <a:solidFill>
                  <a:srgbClr val="000096"/>
                </a:solidFill>
                <a:latin typeface="Helvetica Neue"/>
                <a:cs typeface="Consolas" panose="020B0609020204030204" pitchFamily="49" charset="0"/>
              </a:rPr>
              <a:t>&lt;/letter&gt;</a:t>
            </a:r>
            <a:endParaRPr lang="en-US" sz="1000" dirty="0">
              <a:latin typeface="Helvetica Neue"/>
              <a:cs typeface="Consolas" panose="020B0609020204030204" pitchFamily="49" charset="0"/>
            </a:endParaRPr>
          </a:p>
        </p:txBody>
      </p:sp>
      <p:sp>
        <p:nvSpPr>
          <p:cNvPr id="8" name="Rectangle 7"/>
          <p:cNvSpPr/>
          <p:nvPr/>
        </p:nvSpPr>
        <p:spPr>
          <a:xfrm>
            <a:off x="1024128" y="4782601"/>
            <a:ext cx="5088805" cy="1631216"/>
          </a:xfrm>
          <a:prstGeom prst="rect">
            <a:avLst/>
          </a:prstGeom>
        </p:spPr>
        <p:txBody>
          <a:bodyPr wrap="square">
            <a:spAutoFit/>
          </a:bodyPr>
          <a:lstStyle/>
          <a:p>
            <a:r>
              <a:rPr lang="en-US" sz="1000" dirty="0">
                <a:solidFill>
                  <a:srgbClr val="8B26C9"/>
                </a:solidFill>
                <a:latin typeface="Helvetica Neue"/>
              </a:rPr>
              <a:t>3.   &lt;?xml version="1.0" encoding="UTF-8"?&gt;</a:t>
            </a:r>
            <a:br>
              <a:rPr lang="en-US" sz="1000" dirty="0">
                <a:solidFill>
                  <a:srgbClr val="000000"/>
                </a:solidFill>
                <a:latin typeface="Helvetica Neue"/>
              </a:rPr>
            </a:br>
            <a:r>
              <a:rPr lang="en-US" sz="1000" dirty="0">
                <a:solidFill>
                  <a:srgbClr val="8B26C9"/>
                </a:solidFill>
                <a:latin typeface="Helvetica Neue"/>
              </a:rPr>
              <a:t>&lt;?xml-model </a:t>
            </a:r>
            <a:r>
              <a:rPr lang="en-US" sz="1000" dirty="0" err="1">
                <a:solidFill>
                  <a:srgbClr val="8B26C9"/>
                </a:solidFill>
                <a:latin typeface="Helvetica Neue"/>
              </a:rPr>
              <a:t>href</a:t>
            </a:r>
            <a:r>
              <a:rPr lang="en-US" sz="1000" dirty="0">
                <a:solidFill>
                  <a:srgbClr val="8B26C9"/>
                </a:solidFill>
                <a:latin typeface="Helvetica Neue"/>
              </a:rPr>
              <a:t>="</a:t>
            </a:r>
            <a:r>
              <a:rPr lang="en-US" sz="1000" dirty="0" err="1">
                <a:solidFill>
                  <a:srgbClr val="8B26C9"/>
                </a:solidFill>
                <a:latin typeface="Helvetica Neue"/>
              </a:rPr>
              <a:t>alexsampleschema.rnc</a:t>
            </a:r>
            <a:r>
              <a:rPr lang="en-US" sz="1000" dirty="0">
                <a:solidFill>
                  <a:srgbClr val="8B26C9"/>
                </a:solidFill>
                <a:latin typeface="Helvetica Neue"/>
              </a:rPr>
              <a:t>" type="application/relax-ng-compact-syntax"?&gt;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&lt;salutation&gt;</a:t>
            </a:r>
            <a:r>
              <a:rPr lang="en-US" sz="1000" dirty="0">
                <a:solidFill>
                  <a:srgbClr val="000000"/>
                </a:solidFill>
                <a:latin typeface="Helvetica Neue"/>
              </a:rPr>
              <a:t>Dear </a:t>
            </a:r>
            <a:r>
              <a:rPr lang="en-US" sz="1000" dirty="0">
                <a:solidFill>
                  <a:srgbClr val="000096"/>
                </a:solidFill>
                <a:latin typeface="Helvetica Neue"/>
              </a:rPr>
              <a:t>&lt;name&gt;</a:t>
            </a:r>
            <a:r>
              <a:rPr lang="en-US" sz="1000" dirty="0">
                <a:solidFill>
                  <a:srgbClr val="000000"/>
                </a:solidFill>
                <a:latin typeface="Helvetica Neue"/>
              </a:rPr>
              <a:t>Harry</a:t>
            </a:r>
            <a:r>
              <a:rPr lang="en-US" sz="1000" dirty="0">
                <a:solidFill>
                  <a:srgbClr val="000096"/>
                </a:solidFill>
                <a:latin typeface="Helvetica Neue"/>
              </a:rPr>
              <a:t>&lt;/name&gt;</a:t>
            </a:r>
            <a:r>
              <a:rPr lang="en-US" sz="1000" dirty="0">
                <a:solidFill>
                  <a:srgbClr val="000000"/>
                </a:solidFill>
                <a:latin typeface="Helvetica Neue"/>
              </a:rPr>
              <a:t>,</a:t>
            </a:r>
            <a:r>
              <a:rPr lang="en-US" sz="1000" dirty="0">
                <a:solidFill>
                  <a:srgbClr val="000096"/>
                </a:solidFill>
                <a:latin typeface="Helvetica Neue"/>
              </a:rPr>
              <a:t>&lt;/salutation&gt;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My triskaidekaphobia is acting up.</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&lt;signature&gt;</a:t>
            </a:r>
            <a:r>
              <a:rPr lang="en-US" sz="1000" dirty="0">
                <a:solidFill>
                  <a:srgbClr val="000000"/>
                </a:solidFill>
                <a:latin typeface="Helvetica Neue"/>
              </a:rPr>
              <a:t>Yours, Larry</a:t>
            </a:r>
            <a:r>
              <a:rPr lang="en-US" sz="1000" dirty="0">
                <a:solidFill>
                  <a:srgbClr val="000096"/>
                </a:solidFill>
                <a:latin typeface="Helvetica Neue"/>
              </a:rPr>
              <a:t>&lt;/signature&gt;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&lt;date&gt;</a:t>
            </a:r>
            <a:r>
              <a:rPr lang="en-US" sz="1000" dirty="0">
                <a:solidFill>
                  <a:srgbClr val="000000"/>
                </a:solidFill>
                <a:latin typeface="Helvetica Neue"/>
              </a:rPr>
              <a:t>2012-02-13</a:t>
            </a:r>
            <a:r>
              <a:rPr lang="en-US" sz="1000" dirty="0">
                <a:solidFill>
                  <a:srgbClr val="000096"/>
                </a:solidFill>
                <a:latin typeface="Helvetica Neue"/>
              </a:rPr>
              <a:t>&lt;/date&gt;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endParaRPr lang="en-US" sz="1000" dirty="0">
              <a:latin typeface="Helvetica Neue"/>
            </a:endParaRPr>
          </a:p>
        </p:txBody>
      </p:sp>
    </p:spTree>
    <p:extLst>
      <p:ext uri="{BB962C8B-B14F-4D97-AF65-F5344CB8AC3E}">
        <p14:creationId xmlns:p14="http://schemas.microsoft.com/office/powerpoint/2010/main" val="28549450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Validity</a:t>
            </a:r>
          </a:p>
        </p:txBody>
      </p:sp>
      <p:sp>
        <p:nvSpPr>
          <p:cNvPr id="4" name="Rectangle 3"/>
          <p:cNvSpPr/>
          <p:nvPr/>
        </p:nvSpPr>
        <p:spPr>
          <a:xfrm>
            <a:off x="882673" y="1812023"/>
            <a:ext cx="5092100" cy="1477328"/>
          </a:xfrm>
          <a:prstGeom prst="rect">
            <a:avLst/>
          </a:prstGeom>
        </p:spPr>
        <p:txBody>
          <a:bodyPr wrap="square">
            <a:spAutoFit/>
          </a:bodyPr>
          <a:lstStyle/>
          <a:p>
            <a:pPr marL="228600" indent="-228600">
              <a:buFont typeface="+mj-lt"/>
              <a:buAutoNum type="arabicPeriod"/>
            </a:pPr>
            <a:r>
              <a:rPr lang="en-US" sz="1000" dirty="0">
                <a:solidFill>
                  <a:srgbClr val="8B26C9"/>
                </a:solidFill>
                <a:latin typeface="Helvetica Neue"/>
              </a:rPr>
              <a:t>&lt;?xml version="1.0" encoding="UTF-8"?&gt;</a:t>
            </a:r>
            <a:br>
              <a:rPr lang="en-US" sz="1000" dirty="0">
                <a:solidFill>
                  <a:srgbClr val="000000"/>
                </a:solidFill>
                <a:latin typeface="Helvetica Neue"/>
              </a:rPr>
            </a:br>
            <a:r>
              <a:rPr lang="en-US" sz="1000" dirty="0">
                <a:solidFill>
                  <a:srgbClr val="8B26C9"/>
                </a:solidFill>
                <a:latin typeface="Helvetica Neue"/>
              </a:rPr>
              <a:t>&lt;?xml-model </a:t>
            </a:r>
            <a:r>
              <a:rPr lang="en-US" sz="1000" dirty="0" err="1">
                <a:solidFill>
                  <a:srgbClr val="8B26C9"/>
                </a:solidFill>
                <a:latin typeface="Helvetica Neue"/>
              </a:rPr>
              <a:t>href</a:t>
            </a:r>
            <a:r>
              <a:rPr lang="en-US" sz="1000" dirty="0">
                <a:solidFill>
                  <a:srgbClr val="8B26C9"/>
                </a:solidFill>
                <a:latin typeface="Helvetica Neue"/>
              </a:rPr>
              <a:t>="</a:t>
            </a:r>
            <a:r>
              <a:rPr lang="en-US" sz="1000" dirty="0" err="1">
                <a:solidFill>
                  <a:srgbClr val="8B26C9"/>
                </a:solidFill>
                <a:latin typeface="Helvetica Neue"/>
              </a:rPr>
              <a:t>alexsampleschema.rnc</a:t>
            </a:r>
            <a:r>
              <a:rPr lang="en-US" sz="1000" dirty="0">
                <a:solidFill>
                  <a:srgbClr val="8B26C9"/>
                </a:solidFill>
                <a:latin typeface="Helvetica Neue"/>
              </a:rPr>
              <a:t>" type="application/relax-ng-compact-syntax"?&gt;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&lt;date&gt;</a:t>
            </a:r>
            <a:r>
              <a:rPr lang="en-US" sz="1000" dirty="0">
                <a:solidFill>
                  <a:srgbClr val="000000"/>
                </a:solidFill>
                <a:latin typeface="Helvetica Neue"/>
              </a:rPr>
              <a:t>2012-02-12</a:t>
            </a:r>
            <a:r>
              <a:rPr lang="en-US" sz="1000" dirty="0">
                <a:solidFill>
                  <a:srgbClr val="000096"/>
                </a:solidFill>
                <a:latin typeface="Helvetica Neue"/>
              </a:rPr>
              <a:t>&lt;/date&gt;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&lt;salutation&gt;</a:t>
            </a:r>
            <a:r>
              <a:rPr lang="en-US" sz="1000" dirty="0">
                <a:solidFill>
                  <a:srgbClr val="000000"/>
                </a:solidFill>
                <a:latin typeface="Helvetica Neue"/>
              </a:rPr>
              <a:t>Dear Harry,</a:t>
            </a:r>
            <a:r>
              <a:rPr lang="en-US" sz="1000" dirty="0">
                <a:solidFill>
                  <a:srgbClr val="000096"/>
                </a:solidFill>
                <a:latin typeface="Helvetica Neue"/>
              </a:rPr>
              <a:t>&lt;/salutation&gt;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Symmetrical dates are so elegant!</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&lt;signature&gt;</a:t>
            </a:r>
            <a:r>
              <a:rPr lang="en-US" sz="1000" dirty="0">
                <a:solidFill>
                  <a:srgbClr val="000000"/>
                </a:solidFill>
                <a:latin typeface="Helvetica Neue"/>
              </a:rPr>
              <a:t>Yours, Larry</a:t>
            </a:r>
            <a:r>
              <a:rPr lang="en-US" sz="1000" dirty="0">
                <a:solidFill>
                  <a:srgbClr val="000096"/>
                </a:solidFill>
                <a:latin typeface="Helvetica Neue"/>
              </a:rPr>
              <a:t>&lt;/signature&gt;</a:t>
            </a:r>
            <a:br>
              <a:rPr lang="en-US" sz="1000" dirty="0">
                <a:solidFill>
                  <a:srgbClr val="000000"/>
                </a:solidFill>
                <a:latin typeface="Helvetica Neue"/>
              </a:rPr>
            </a:br>
            <a:r>
              <a:rPr lang="en-US" sz="1000" dirty="0">
                <a:solidFill>
                  <a:srgbClr val="000096"/>
                </a:solidFill>
                <a:latin typeface="Helvetica Neue"/>
              </a:rPr>
              <a:t>&lt;/letter&gt;</a:t>
            </a:r>
            <a:endParaRPr lang="en-US" sz="1000" dirty="0">
              <a:latin typeface="Consolas" panose="020B0609020204030204" pitchFamily="49" charset="0"/>
              <a:cs typeface="Consolas" panose="020B0609020204030204" pitchFamily="49" charset="0"/>
            </a:endParaRPr>
          </a:p>
        </p:txBody>
      </p:sp>
      <p:sp>
        <p:nvSpPr>
          <p:cNvPr id="6" name="Rectangle 5"/>
          <p:cNvSpPr/>
          <p:nvPr/>
        </p:nvSpPr>
        <p:spPr>
          <a:xfrm>
            <a:off x="6047509" y="1177498"/>
            <a:ext cx="6096000" cy="3293209"/>
          </a:xfrm>
          <a:prstGeom prst="rect">
            <a:avLst/>
          </a:prstGeom>
        </p:spPr>
        <p:txBody>
          <a:bodyPr>
            <a:spAutoFit/>
          </a:bodyPr>
          <a:lstStyle/>
          <a:p>
            <a:endParaRPr lang="en-US" sz="1600" dirty="0">
              <a:latin typeface="Helvetica Neue"/>
            </a:endParaRPr>
          </a:p>
          <a:p>
            <a:r>
              <a:rPr lang="en-US" sz="1600" dirty="0">
                <a:latin typeface="Helvetica Neue"/>
              </a:rPr>
              <a:t>Answer key:</a:t>
            </a:r>
          </a:p>
          <a:p>
            <a:r>
              <a:rPr lang="en-US" sz="1600" dirty="0">
                <a:latin typeface="Helvetica Neue"/>
              </a:rPr>
              <a:t>1. valid - This example follows the rules of the schema perfectly, but may not perfectly follow the rules of your project. As you can see, the two names in salutation and signature are not encoded in name, which is probably against the project practices. However, according to the rules of our schema this is a perfectly valid example.</a:t>
            </a:r>
          </a:p>
          <a:p>
            <a:r>
              <a:rPr lang="en-US" sz="1600" dirty="0">
                <a:latin typeface="Helvetica Neue"/>
              </a:rPr>
              <a:t>2. invalid - this example is missing the required date element before salutation</a:t>
            </a:r>
          </a:p>
          <a:p>
            <a:r>
              <a:rPr lang="en-US" sz="1600" dirty="0">
                <a:latin typeface="Helvetica Neue"/>
              </a:rPr>
              <a:t>3. invalid - this example has the required date, but it is in the wrong place. Our schema does not allow dates to come last—only first.</a:t>
            </a:r>
          </a:p>
        </p:txBody>
      </p:sp>
      <p:sp>
        <p:nvSpPr>
          <p:cNvPr id="3" name="Rectangle 2"/>
          <p:cNvSpPr/>
          <p:nvPr/>
        </p:nvSpPr>
        <p:spPr>
          <a:xfrm>
            <a:off x="953401" y="3270573"/>
            <a:ext cx="5094108" cy="1477328"/>
          </a:xfrm>
          <a:prstGeom prst="rect">
            <a:avLst/>
          </a:prstGeom>
        </p:spPr>
        <p:txBody>
          <a:bodyPr wrap="square">
            <a:spAutoFit/>
          </a:bodyPr>
          <a:lstStyle/>
          <a:p>
            <a:r>
              <a:rPr lang="en-US" sz="1000" dirty="0">
                <a:solidFill>
                  <a:srgbClr val="8B26C9"/>
                </a:solidFill>
                <a:latin typeface="Helvetica Neue"/>
                <a:cs typeface="Consolas" panose="020B0609020204030204" pitchFamily="49" charset="0"/>
              </a:rPr>
              <a:t>2.   &lt;?xml version="1.0" encoding="UTF-8"?&gt;</a:t>
            </a:r>
            <a:br>
              <a:rPr lang="en-US" sz="1000" dirty="0">
                <a:solidFill>
                  <a:srgbClr val="000000"/>
                </a:solidFill>
                <a:latin typeface="Helvetica Neue"/>
                <a:cs typeface="Consolas" panose="020B0609020204030204" pitchFamily="49" charset="0"/>
              </a:rPr>
            </a:br>
            <a:r>
              <a:rPr lang="en-US" sz="1000" dirty="0">
                <a:solidFill>
                  <a:srgbClr val="8B26C9"/>
                </a:solidFill>
                <a:latin typeface="Helvetica Neue"/>
                <a:cs typeface="Consolas" panose="020B0609020204030204" pitchFamily="49" charset="0"/>
              </a:rPr>
              <a:t>&lt;?xml-model </a:t>
            </a:r>
            <a:r>
              <a:rPr lang="en-US" sz="1000" dirty="0" err="1">
                <a:solidFill>
                  <a:srgbClr val="8B26C9"/>
                </a:solidFill>
                <a:latin typeface="Helvetica Neue"/>
                <a:cs typeface="Consolas" panose="020B0609020204030204" pitchFamily="49" charset="0"/>
              </a:rPr>
              <a:t>href</a:t>
            </a:r>
            <a:r>
              <a:rPr lang="en-US" sz="1000" dirty="0">
                <a:solidFill>
                  <a:srgbClr val="8B26C9"/>
                </a:solidFill>
                <a:latin typeface="Helvetica Neue"/>
                <a:cs typeface="Consolas" panose="020B0609020204030204" pitchFamily="49" charset="0"/>
              </a:rPr>
              <a:t>="</a:t>
            </a:r>
            <a:r>
              <a:rPr lang="en-US" sz="1000" dirty="0" err="1">
                <a:solidFill>
                  <a:srgbClr val="8B26C9"/>
                </a:solidFill>
                <a:latin typeface="Helvetica Neue"/>
                <a:cs typeface="Consolas" panose="020B0609020204030204" pitchFamily="49" charset="0"/>
              </a:rPr>
              <a:t>alexsampleschema.rnc</a:t>
            </a:r>
            <a:r>
              <a:rPr lang="en-US" sz="1000" dirty="0">
                <a:solidFill>
                  <a:srgbClr val="8B26C9"/>
                </a:solidFill>
                <a:latin typeface="Helvetica Neue"/>
                <a:cs typeface="Consolas" panose="020B0609020204030204" pitchFamily="49" charset="0"/>
              </a:rPr>
              <a:t>" type="application/relax-ng-compact-syntax"?&gt;</a:t>
            </a:r>
            <a:br>
              <a:rPr lang="en-US" sz="1000" dirty="0">
                <a:solidFill>
                  <a:srgbClr val="000000"/>
                </a:solidFill>
                <a:latin typeface="Helvetica Neue"/>
                <a:cs typeface="Consolas" panose="020B0609020204030204" pitchFamily="49" charset="0"/>
              </a:rPr>
            </a:br>
            <a:r>
              <a:rPr lang="en-US" sz="1000" dirty="0">
                <a:solidFill>
                  <a:srgbClr val="000096"/>
                </a:solidFill>
                <a:latin typeface="Helvetica Neue"/>
                <a:cs typeface="Consolas" panose="020B0609020204030204" pitchFamily="49" charset="0"/>
              </a:rPr>
              <a:t>&lt;letter&gt;</a:t>
            </a:r>
            <a:br>
              <a:rPr lang="en-US" sz="1000" dirty="0">
                <a:solidFill>
                  <a:srgbClr val="000000"/>
                </a:solidFill>
                <a:latin typeface="Helvetica Neue"/>
                <a:cs typeface="Consolas" panose="020B0609020204030204" pitchFamily="49" charset="0"/>
              </a:rPr>
            </a:br>
            <a:r>
              <a:rPr lang="en-US" sz="1000" dirty="0">
                <a:solidFill>
                  <a:srgbClr val="000000"/>
                </a:solidFill>
                <a:latin typeface="Helvetica Neue"/>
                <a:cs typeface="Consolas" panose="020B0609020204030204" pitchFamily="49" charset="0"/>
              </a:rPr>
              <a:t>    </a:t>
            </a:r>
            <a:r>
              <a:rPr lang="en-US" sz="1000" dirty="0">
                <a:solidFill>
                  <a:srgbClr val="000096"/>
                </a:solidFill>
                <a:latin typeface="Helvetica Neue"/>
                <a:cs typeface="Consolas" panose="020B0609020204030204" pitchFamily="49" charset="0"/>
              </a:rPr>
              <a:t>&lt;salutation&gt;</a:t>
            </a:r>
            <a:r>
              <a:rPr lang="en-US" sz="1000" dirty="0">
                <a:solidFill>
                  <a:srgbClr val="000000"/>
                </a:solidFill>
                <a:latin typeface="Helvetica Neue"/>
                <a:cs typeface="Consolas" panose="020B0609020204030204" pitchFamily="49" charset="0"/>
              </a:rPr>
              <a:t>Dear </a:t>
            </a:r>
            <a:r>
              <a:rPr lang="en-US" sz="1000" dirty="0">
                <a:solidFill>
                  <a:srgbClr val="000096"/>
                </a:solidFill>
                <a:latin typeface="Helvetica Neue"/>
                <a:cs typeface="Consolas" panose="020B0609020204030204" pitchFamily="49" charset="0"/>
              </a:rPr>
              <a:t>&lt;name&gt;</a:t>
            </a:r>
            <a:r>
              <a:rPr lang="en-US" sz="1000" dirty="0">
                <a:solidFill>
                  <a:srgbClr val="000000"/>
                </a:solidFill>
                <a:latin typeface="Helvetica Neue"/>
                <a:cs typeface="Consolas" panose="020B0609020204030204" pitchFamily="49" charset="0"/>
              </a:rPr>
              <a:t>Larry</a:t>
            </a:r>
            <a:r>
              <a:rPr lang="en-US" sz="1000" dirty="0">
                <a:solidFill>
                  <a:srgbClr val="000096"/>
                </a:solidFill>
                <a:latin typeface="Helvetica Neue"/>
                <a:cs typeface="Consolas" panose="020B0609020204030204" pitchFamily="49" charset="0"/>
              </a:rPr>
              <a:t>&lt;/name&gt;</a:t>
            </a:r>
            <a:r>
              <a:rPr lang="en-US" sz="1000" dirty="0">
                <a:solidFill>
                  <a:srgbClr val="000000"/>
                </a:solidFill>
                <a:latin typeface="Helvetica Neue"/>
                <a:cs typeface="Consolas" panose="020B0609020204030204" pitchFamily="49" charset="0"/>
              </a:rPr>
              <a:t>,</a:t>
            </a:r>
            <a:r>
              <a:rPr lang="en-US" sz="1000" dirty="0">
                <a:solidFill>
                  <a:srgbClr val="000096"/>
                </a:solidFill>
                <a:latin typeface="Helvetica Neue"/>
                <a:cs typeface="Consolas" panose="020B0609020204030204" pitchFamily="49" charset="0"/>
              </a:rPr>
              <a:t>&lt;/salutation&gt;</a:t>
            </a:r>
            <a:br>
              <a:rPr lang="en-US" sz="1000" dirty="0">
                <a:solidFill>
                  <a:srgbClr val="000000"/>
                </a:solidFill>
                <a:latin typeface="Helvetica Neue"/>
                <a:cs typeface="Consolas" panose="020B0609020204030204" pitchFamily="49" charset="0"/>
              </a:rPr>
            </a:br>
            <a:r>
              <a:rPr lang="en-US" sz="1000" dirty="0">
                <a:solidFill>
                  <a:srgbClr val="000000"/>
                </a:solidFill>
                <a:latin typeface="Helvetica Neue"/>
                <a:cs typeface="Consolas" panose="020B0609020204030204" pitchFamily="49" charset="0"/>
              </a:rPr>
              <a:t>    </a:t>
            </a:r>
            <a:r>
              <a:rPr lang="en-US" sz="1000" dirty="0">
                <a:solidFill>
                  <a:srgbClr val="000096"/>
                </a:solidFill>
                <a:latin typeface="Helvetica Neue"/>
                <a:cs typeface="Consolas" panose="020B0609020204030204" pitchFamily="49" charset="0"/>
              </a:rPr>
              <a:t>&lt;paragraph&gt;</a:t>
            </a:r>
            <a:r>
              <a:rPr lang="en-US" sz="1000" dirty="0">
                <a:solidFill>
                  <a:srgbClr val="000000"/>
                </a:solidFill>
                <a:latin typeface="Helvetica Neue"/>
                <a:cs typeface="Consolas" panose="020B0609020204030204" pitchFamily="49" charset="0"/>
              </a:rPr>
              <a:t>Dates just reveal your enslavement to the space-time continuum.</a:t>
            </a:r>
            <a:r>
              <a:rPr lang="en-US" sz="1000" dirty="0">
                <a:solidFill>
                  <a:srgbClr val="000096"/>
                </a:solidFill>
                <a:latin typeface="Helvetica Neue"/>
                <a:cs typeface="Consolas" panose="020B0609020204030204" pitchFamily="49" charset="0"/>
              </a:rPr>
              <a:t>&lt;/paragraph&gt;</a:t>
            </a:r>
            <a:br>
              <a:rPr lang="en-US" sz="1000" dirty="0">
                <a:solidFill>
                  <a:srgbClr val="000000"/>
                </a:solidFill>
                <a:latin typeface="Helvetica Neue"/>
                <a:cs typeface="Consolas" panose="020B0609020204030204" pitchFamily="49" charset="0"/>
              </a:rPr>
            </a:br>
            <a:r>
              <a:rPr lang="en-US" sz="1000" dirty="0">
                <a:solidFill>
                  <a:srgbClr val="000000"/>
                </a:solidFill>
                <a:latin typeface="Helvetica Neue"/>
                <a:cs typeface="Consolas" panose="020B0609020204030204" pitchFamily="49" charset="0"/>
              </a:rPr>
              <a:t>    </a:t>
            </a:r>
            <a:r>
              <a:rPr lang="en-US" sz="1000" dirty="0">
                <a:solidFill>
                  <a:srgbClr val="000096"/>
                </a:solidFill>
                <a:latin typeface="Helvetica Neue"/>
                <a:cs typeface="Consolas" panose="020B0609020204030204" pitchFamily="49" charset="0"/>
              </a:rPr>
              <a:t>&lt;signature&gt;</a:t>
            </a:r>
            <a:r>
              <a:rPr lang="en-US" sz="1000" dirty="0">
                <a:solidFill>
                  <a:srgbClr val="000000"/>
                </a:solidFill>
                <a:latin typeface="Helvetica Neue"/>
                <a:cs typeface="Consolas" panose="020B0609020204030204" pitchFamily="49" charset="0"/>
              </a:rPr>
              <a:t>Yours, </a:t>
            </a:r>
            <a:r>
              <a:rPr lang="en-US" sz="1000" dirty="0">
                <a:solidFill>
                  <a:srgbClr val="000096"/>
                </a:solidFill>
                <a:latin typeface="Helvetica Neue"/>
                <a:cs typeface="Consolas" panose="020B0609020204030204" pitchFamily="49" charset="0"/>
              </a:rPr>
              <a:t>&lt;name&gt;</a:t>
            </a:r>
            <a:r>
              <a:rPr lang="en-US" sz="1000" dirty="0">
                <a:solidFill>
                  <a:srgbClr val="000000"/>
                </a:solidFill>
                <a:latin typeface="Helvetica Neue"/>
                <a:cs typeface="Consolas" panose="020B0609020204030204" pitchFamily="49" charset="0"/>
              </a:rPr>
              <a:t>Harry</a:t>
            </a:r>
            <a:r>
              <a:rPr lang="en-US" sz="1000" dirty="0">
                <a:solidFill>
                  <a:srgbClr val="000096"/>
                </a:solidFill>
                <a:latin typeface="Helvetica Neue"/>
                <a:cs typeface="Consolas" panose="020B0609020204030204" pitchFamily="49" charset="0"/>
              </a:rPr>
              <a:t>&lt;/name&gt;&lt;/signature&gt;</a:t>
            </a:r>
            <a:br>
              <a:rPr lang="en-US" sz="1000" dirty="0">
                <a:solidFill>
                  <a:srgbClr val="000000"/>
                </a:solidFill>
                <a:latin typeface="Helvetica Neue"/>
                <a:cs typeface="Consolas" panose="020B0609020204030204" pitchFamily="49" charset="0"/>
              </a:rPr>
            </a:br>
            <a:r>
              <a:rPr lang="en-US" sz="1000" dirty="0">
                <a:solidFill>
                  <a:srgbClr val="000096"/>
                </a:solidFill>
                <a:latin typeface="Helvetica Neue"/>
                <a:cs typeface="Consolas" panose="020B0609020204030204" pitchFamily="49" charset="0"/>
              </a:rPr>
              <a:t>&lt;/letter&gt;</a:t>
            </a:r>
            <a:endParaRPr lang="en-US" sz="1000" dirty="0">
              <a:latin typeface="Helvetica Neue"/>
              <a:cs typeface="Consolas" panose="020B0609020204030204" pitchFamily="49" charset="0"/>
            </a:endParaRPr>
          </a:p>
        </p:txBody>
      </p:sp>
      <p:sp>
        <p:nvSpPr>
          <p:cNvPr id="8" name="Rectangle 7"/>
          <p:cNvSpPr/>
          <p:nvPr/>
        </p:nvSpPr>
        <p:spPr>
          <a:xfrm>
            <a:off x="1024128" y="4782601"/>
            <a:ext cx="5088805" cy="1631216"/>
          </a:xfrm>
          <a:prstGeom prst="rect">
            <a:avLst/>
          </a:prstGeom>
        </p:spPr>
        <p:txBody>
          <a:bodyPr wrap="square">
            <a:spAutoFit/>
          </a:bodyPr>
          <a:lstStyle/>
          <a:p>
            <a:r>
              <a:rPr lang="en-US" sz="1000" dirty="0">
                <a:solidFill>
                  <a:srgbClr val="8B26C9"/>
                </a:solidFill>
                <a:latin typeface="Helvetica Neue"/>
              </a:rPr>
              <a:t>3.   &lt;?xml version="1.0" encoding="UTF-8"?&gt;</a:t>
            </a:r>
            <a:br>
              <a:rPr lang="en-US" sz="1000" dirty="0">
                <a:solidFill>
                  <a:srgbClr val="000000"/>
                </a:solidFill>
                <a:latin typeface="Helvetica Neue"/>
              </a:rPr>
            </a:br>
            <a:r>
              <a:rPr lang="en-US" sz="1000" dirty="0">
                <a:solidFill>
                  <a:srgbClr val="8B26C9"/>
                </a:solidFill>
                <a:latin typeface="Helvetica Neue"/>
              </a:rPr>
              <a:t>&lt;?xml-model </a:t>
            </a:r>
            <a:r>
              <a:rPr lang="en-US" sz="1000" dirty="0" err="1">
                <a:solidFill>
                  <a:srgbClr val="8B26C9"/>
                </a:solidFill>
                <a:latin typeface="Helvetica Neue"/>
              </a:rPr>
              <a:t>href</a:t>
            </a:r>
            <a:r>
              <a:rPr lang="en-US" sz="1000" dirty="0">
                <a:solidFill>
                  <a:srgbClr val="8B26C9"/>
                </a:solidFill>
                <a:latin typeface="Helvetica Neue"/>
              </a:rPr>
              <a:t>="</a:t>
            </a:r>
            <a:r>
              <a:rPr lang="en-US" sz="1000" dirty="0" err="1">
                <a:solidFill>
                  <a:srgbClr val="8B26C9"/>
                </a:solidFill>
                <a:latin typeface="Helvetica Neue"/>
              </a:rPr>
              <a:t>alexsampleschema.rnc</a:t>
            </a:r>
            <a:r>
              <a:rPr lang="en-US" sz="1000" dirty="0">
                <a:solidFill>
                  <a:srgbClr val="8B26C9"/>
                </a:solidFill>
                <a:latin typeface="Helvetica Neue"/>
              </a:rPr>
              <a:t>" type="application/relax-ng-compact-syntax"?&gt;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&lt;salutation&gt;</a:t>
            </a:r>
            <a:r>
              <a:rPr lang="en-US" sz="1000" dirty="0">
                <a:solidFill>
                  <a:srgbClr val="000000"/>
                </a:solidFill>
                <a:latin typeface="Helvetica Neue"/>
              </a:rPr>
              <a:t>Dear </a:t>
            </a:r>
            <a:r>
              <a:rPr lang="en-US" sz="1000" dirty="0">
                <a:solidFill>
                  <a:srgbClr val="000096"/>
                </a:solidFill>
                <a:latin typeface="Helvetica Neue"/>
              </a:rPr>
              <a:t>&lt;name&gt;</a:t>
            </a:r>
            <a:r>
              <a:rPr lang="en-US" sz="1000" dirty="0">
                <a:solidFill>
                  <a:srgbClr val="000000"/>
                </a:solidFill>
                <a:latin typeface="Helvetica Neue"/>
              </a:rPr>
              <a:t>Harry</a:t>
            </a:r>
            <a:r>
              <a:rPr lang="en-US" sz="1000" dirty="0">
                <a:solidFill>
                  <a:srgbClr val="000096"/>
                </a:solidFill>
                <a:latin typeface="Helvetica Neue"/>
              </a:rPr>
              <a:t>&lt;/name&gt;</a:t>
            </a:r>
            <a:r>
              <a:rPr lang="en-US" sz="1000" dirty="0">
                <a:solidFill>
                  <a:srgbClr val="000000"/>
                </a:solidFill>
                <a:latin typeface="Helvetica Neue"/>
              </a:rPr>
              <a:t>,</a:t>
            </a:r>
            <a:r>
              <a:rPr lang="en-US" sz="1000" dirty="0">
                <a:solidFill>
                  <a:srgbClr val="000096"/>
                </a:solidFill>
                <a:latin typeface="Helvetica Neue"/>
              </a:rPr>
              <a:t>&lt;/salutation&gt;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My triskaidekaphobia is acting up.</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&lt;signature&gt;</a:t>
            </a:r>
            <a:r>
              <a:rPr lang="en-US" sz="1000" dirty="0">
                <a:solidFill>
                  <a:srgbClr val="000000"/>
                </a:solidFill>
                <a:latin typeface="Helvetica Neue"/>
              </a:rPr>
              <a:t>Yours, Larry</a:t>
            </a:r>
            <a:r>
              <a:rPr lang="en-US" sz="1000" dirty="0">
                <a:solidFill>
                  <a:srgbClr val="000096"/>
                </a:solidFill>
                <a:latin typeface="Helvetica Neue"/>
              </a:rPr>
              <a:t>&lt;/signature&gt;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&lt;date&gt;</a:t>
            </a:r>
            <a:r>
              <a:rPr lang="en-US" sz="1000" dirty="0">
                <a:solidFill>
                  <a:srgbClr val="000000"/>
                </a:solidFill>
                <a:latin typeface="Helvetica Neue"/>
              </a:rPr>
              <a:t>2012-02-13</a:t>
            </a:r>
            <a:r>
              <a:rPr lang="en-US" sz="1000" dirty="0">
                <a:solidFill>
                  <a:srgbClr val="000096"/>
                </a:solidFill>
                <a:latin typeface="Helvetica Neue"/>
              </a:rPr>
              <a:t>&lt;/date&gt;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endParaRPr lang="en-US" sz="1000" dirty="0">
              <a:latin typeface="Helvetica Neue"/>
            </a:endParaRPr>
          </a:p>
        </p:txBody>
      </p:sp>
    </p:spTree>
    <p:extLst>
      <p:ext uri="{BB962C8B-B14F-4D97-AF65-F5344CB8AC3E}">
        <p14:creationId xmlns:p14="http://schemas.microsoft.com/office/powerpoint/2010/main" val="642339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Validity </a:t>
            </a:r>
            <a:r>
              <a:rPr lang="mr-IN" dirty="0"/>
              <a:t>–</a:t>
            </a:r>
            <a:r>
              <a:rPr lang="en-US" dirty="0"/>
              <a:t> </a:t>
            </a:r>
            <a:r>
              <a:rPr lang="en-US" dirty="0" err="1"/>
              <a:t>Pt</a:t>
            </a:r>
            <a:r>
              <a:rPr lang="en-US" dirty="0"/>
              <a:t> 2</a:t>
            </a:r>
          </a:p>
        </p:txBody>
      </p:sp>
      <p:sp>
        <p:nvSpPr>
          <p:cNvPr id="6" name="Rectangle 5"/>
          <p:cNvSpPr/>
          <p:nvPr/>
        </p:nvSpPr>
        <p:spPr>
          <a:xfrm>
            <a:off x="5984009" y="1888698"/>
            <a:ext cx="6096000" cy="2308324"/>
          </a:xfrm>
          <a:prstGeom prst="rect">
            <a:avLst/>
          </a:prstGeom>
        </p:spPr>
        <p:txBody>
          <a:bodyPr>
            <a:spAutoFit/>
          </a:bodyPr>
          <a:lstStyle/>
          <a:p>
            <a:r>
              <a:rPr lang="en-US" sz="1600" dirty="0">
                <a:latin typeface="Helvetica Neue"/>
              </a:rPr>
              <a:t>Take a minute to look through these examples and determine if they are valid, according to the rules of our encoding schema. As you go through, you will probably realize that our schema is not the best at describing the data we have (many of the examples are invalid according to our schema, but are perfectly acceptable as letters). In addition to teaching you about validity, this exercise will show you the importance of having a schema that fits well with your data!</a:t>
            </a:r>
          </a:p>
          <a:p>
            <a:endParaRPr lang="en-US" sz="1600" dirty="0">
              <a:latin typeface="Helvetica Neue"/>
            </a:endParaRPr>
          </a:p>
        </p:txBody>
      </p:sp>
      <p:sp>
        <p:nvSpPr>
          <p:cNvPr id="3" name="Rectangle 2"/>
          <p:cNvSpPr/>
          <p:nvPr/>
        </p:nvSpPr>
        <p:spPr>
          <a:xfrm>
            <a:off x="1024128" y="1639200"/>
            <a:ext cx="5094108" cy="1631216"/>
          </a:xfrm>
          <a:prstGeom prst="rect">
            <a:avLst/>
          </a:prstGeom>
        </p:spPr>
        <p:txBody>
          <a:bodyPr wrap="square">
            <a:spAutoFit/>
          </a:bodyPr>
          <a:lstStyle/>
          <a:p>
            <a:r>
              <a:rPr lang="en-US" sz="1000" dirty="0">
                <a:solidFill>
                  <a:srgbClr val="8B26C9"/>
                </a:solidFill>
                <a:latin typeface="Helvetica Neue"/>
                <a:cs typeface="Consolas" panose="020B0609020204030204" pitchFamily="49" charset="0"/>
              </a:rPr>
              <a:t>4.  </a:t>
            </a:r>
            <a:r>
              <a:rPr lang="en-US" sz="1000" dirty="0">
                <a:solidFill>
                  <a:srgbClr val="8B26C9"/>
                </a:solidFill>
                <a:latin typeface="Helvetica Neue"/>
              </a:rPr>
              <a:t>&lt;?xml version="1.0" encoding="UTF-8"?&gt;</a:t>
            </a:r>
            <a:br>
              <a:rPr lang="en-US" sz="1000" dirty="0">
                <a:solidFill>
                  <a:srgbClr val="000000"/>
                </a:solidFill>
                <a:latin typeface="Helvetica Neue"/>
              </a:rPr>
            </a:br>
            <a:r>
              <a:rPr lang="en-US" sz="1000" dirty="0">
                <a:solidFill>
                  <a:srgbClr val="8B26C9"/>
                </a:solidFill>
                <a:latin typeface="Helvetica Neue"/>
              </a:rPr>
              <a:t>&lt;?xml-model </a:t>
            </a:r>
            <a:r>
              <a:rPr lang="en-US" sz="1000" dirty="0" err="1">
                <a:solidFill>
                  <a:srgbClr val="8B26C9"/>
                </a:solidFill>
                <a:latin typeface="Helvetica Neue"/>
              </a:rPr>
              <a:t>href</a:t>
            </a:r>
            <a:r>
              <a:rPr lang="en-US" sz="1000" dirty="0">
                <a:solidFill>
                  <a:srgbClr val="8B26C9"/>
                </a:solidFill>
                <a:latin typeface="Helvetica Neue"/>
              </a:rPr>
              <a:t>="</a:t>
            </a:r>
            <a:r>
              <a:rPr lang="en-US" sz="1000" dirty="0" err="1">
                <a:solidFill>
                  <a:srgbClr val="8B26C9"/>
                </a:solidFill>
                <a:latin typeface="Helvetica Neue"/>
              </a:rPr>
              <a:t>alexsampleschema.rnc</a:t>
            </a:r>
            <a:r>
              <a:rPr lang="en-US" sz="1000" dirty="0">
                <a:solidFill>
                  <a:srgbClr val="8B26C9"/>
                </a:solidFill>
                <a:latin typeface="Helvetica Neue"/>
              </a:rPr>
              <a:t>" type="application/relax-ng-compact-syntax"?&gt;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&lt;date&gt;</a:t>
            </a:r>
            <a:r>
              <a:rPr lang="en-US" sz="1000" dirty="0">
                <a:solidFill>
                  <a:srgbClr val="000000"/>
                </a:solidFill>
                <a:latin typeface="Helvetica Neue"/>
              </a:rPr>
              <a:t>2012-02-14</a:t>
            </a:r>
            <a:r>
              <a:rPr lang="en-US" sz="1000" dirty="0">
                <a:solidFill>
                  <a:srgbClr val="000096"/>
                </a:solidFill>
                <a:latin typeface="Helvetica Neue"/>
              </a:rPr>
              <a:t>&lt;/date&gt;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&lt;salutation&gt;</a:t>
            </a:r>
            <a:r>
              <a:rPr lang="en-US" sz="1000" dirty="0">
                <a:solidFill>
                  <a:srgbClr val="000000"/>
                </a:solidFill>
                <a:latin typeface="Helvetica Neue"/>
              </a:rPr>
              <a:t>Dear Larry,</a:t>
            </a:r>
            <a:r>
              <a:rPr lang="en-US" sz="1000" dirty="0">
                <a:solidFill>
                  <a:srgbClr val="000096"/>
                </a:solidFill>
                <a:latin typeface="Helvetica Neue"/>
              </a:rPr>
              <a:t>&lt;/salutation&gt;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Happy </a:t>
            </a:r>
            <a:r>
              <a:rPr lang="en-US" sz="1000" dirty="0">
                <a:solidFill>
                  <a:srgbClr val="000096"/>
                </a:solidFill>
                <a:latin typeface="Helvetica Neue"/>
              </a:rPr>
              <a:t>&lt;name&gt;</a:t>
            </a:r>
            <a:r>
              <a:rPr lang="en-US" sz="1000" dirty="0">
                <a:solidFill>
                  <a:srgbClr val="000000"/>
                </a:solidFill>
                <a:latin typeface="Helvetica Neue"/>
              </a:rPr>
              <a:t>Valentine</a:t>
            </a:r>
            <a:r>
              <a:rPr lang="en-US" sz="1000" dirty="0">
                <a:solidFill>
                  <a:srgbClr val="000096"/>
                </a:solidFill>
                <a:latin typeface="Helvetica Neue"/>
              </a:rPr>
              <a:t>&lt;/name&gt;</a:t>
            </a:r>
            <a:r>
              <a:rPr lang="en-US" sz="1000" dirty="0">
                <a:solidFill>
                  <a:srgbClr val="000000"/>
                </a:solidFill>
                <a:latin typeface="Helvetica Neue"/>
              </a:rPr>
              <a:t>'s Day!</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I was just kidding about the space-time continuum.</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You know who...</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96"/>
                </a:solidFill>
                <a:latin typeface="Helvetica Neue"/>
              </a:rPr>
              <a:t>&lt;/letter&gt;</a:t>
            </a:r>
            <a:endParaRPr lang="en-US" sz="1000" dirty="0">
              <a:latin typeface="Helvetica Neue"/>
              <a:cs typeface="Consolas" panose="020B0609020204030204" pitchFamily="49" charset="0"/>
            </a:endParaRPr>
          </a:p>
        </p:txBody>
      </p:sp>
      <p:sp>
        <p:nvSpPr>
          <p:cNvPr id="8" name="Rectangle 7"/>
          <p:cNvSpPr/>
          <p:nvPr/>
        </p:nvSpPr>
        <p:spPr>
          <a:xfrm>
            <a:off x="1024128" y="3285786"/>
            <a:ext cx="5038005" cy="1169551"/>
          </a:xfrm>
          <a:prstGeom prst="rect">
            <a:avLst/>
          </a:prstGeom>
        </p:spPr>
        <p:txBody>
          <a:bodyPr wrap="square">
            <a:spAutoFit/>
          </a:bodyPr>
          <a:lstStyle/>
          <a:p>
            <a:r>
              <a:rPr lang="en-US" sz="1000" dirty="0">
                <a:solidFill>
                  <a:srgbClr val="8B26C9"/>
                </a:solidFill>
                <a:latin typeface="Helvetica Neue"/>
              </a:rPr>
              <a:t>5.  &lt;?xml version="1.0" encoding="UTF-8"?&gt;</a:t>
            </a:r>
            <a:br>
              <a:rPr lang="en-US" sz="1000" dirty="0">
                <a:solidFill>
                  <a:srgbClr val="000000"/>
                </a:solidFill>
                <a:latin typeface="Helvetica Neue"/>
              </a:rPr>
            </a:br>
            <a:r>
              <a:rPr lang="en-US" sz="1000" dirty="0">
                <a:solidFill>
                  <a:srgbClr val="8B26C9"/>
                </a:solidFill>
                <a:latin typeface="Helvetica Neue"/>
              </a:rPr>
              <a:t>&lt;?xml-model </a:t>
            </a:r>
            <a:r>
              <a:rPr lang="en-US" sz="1000" dirty="0" err="1">
                <a:solidFill>
                  <a:srgbClr val="8B26C9"/>
                </a:solidFill>
                <a:latin typeface="Helvetica Neue"/>
              </a:rPr>
              <a:t>href</a:t>
            </a:r>
            <a:r>
              <a:rPr lang="en-US" sz="1000" dirty="0">
                <a:solidFill>
                  <a:srgbClr val="8B26C9"/>
                </a:solidFill>
                <a:latin typeface="Helvetica Neue"/>
              </a:rPr>
              <a:t>="</a:t>
            </a:r>
            <a:r>
              <a:rPr lang="en-US" sz="1000" dirty="0" err="1">
                <a:solidFill>
                  <a:srgbClr val="8B26C9"/>
                </a:solidFill>
                <a:latin typeface="Helvetica Neue"/>
              </a:rPr>
              <a:t>alexsampleschema.rnc</a:t>
            </a:r>
            <a:r>
              <a:rPr lang="en-US" sz="1000" dirty="0">
                <a:solidFill>
                  <a:srgbClr val="8B26C9"/>
                </a:solidFill>
                <a:latin typeface="Helvetica Neue"/>
              </a:rPr>
              <a:t>" type="application/relax-ng-compact-syntax"?&gt;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err="1">
                <a:solidFill>
                  <a:srgbClr val="000000"/>
                </a:solidFill>
                <a:latin typeface="Helvetica Neue"/>
              </a:rPr>
              <a:t>Ack</a:t>
            </a:r>
            <a:r>
              <a:rPr lang="en-US" sz="1000" dirty="0">
                <a:solidFill>
                  <a:srgbClr val="000000"/>
                </a:solidFill>
                <a:latin typeface="Helvetica Neue"/>
              </a:rPr>
              <a:t>! I forgot! Is </a:t>
            </a:r>
            <a:r>
              <a:rPr lang="en-US" sz="1000" dirty="0">
                <a:solidFill>
                  <a:srgbClr val="000096"/>
                </a:solidFill>
                <a:latin typeface="Helvetica Neue"/>
              </a:rPr>
              <a:t>&lt;date&gt;</a:t>
            </a:r>
            <a:r>
              <a:rPr lang="en-US" sz="1000" dirty="0">
                <a:solidFill>
                  <a:srgbClr val="000000"/>
                </a:solidFill>
                <a:latin typeface="Helvetica Neue"/>
              </a:rPr>
              <a:t>Feb. 14</a:t>
            </a:r>
            <a:r>
              <a:rPr lang="en-US" sz="1000" dirty="0">
                <a:solidFill>
                  <a:srgbClr val="000096"/>
                </a:solidFill>
                <a:latin typeface="Helvetica Neue"/>
              </a:rPr>
              <a:t>&lt;/date&gt;</a:t>
            </a:r>
            <a:r>
              <a:rPr lang="en-US" sz="1000" dirty="0">
                <a:solidFill>
                  <a:srgbClr val="000000"/>
                </a:solidFill>
                <a:latin typeface="Helvetica Neue"/>
              </a:rPr>
              <a:t> always Valentine's</a:t>
            </a:r>
            <a:br>
              <a:rPr lang="en-US" sz="1000" dirty="0">
                <a:solidFill>
                  <a:srgbClr val="000000"/>
                </a:solidFill>
                <a:latin typeface="Helvetica Neue"/>
              </a:rPr>
            </a:br>
            <a:r>
              <a:rPr lang="en-US" sz="1000" dirty="0">
                <a:solidFill>
                  <a:srgbClr val="000000"/>
                </a:solidFill>
                <a:latin typeface="Helvetica Neue"/>
              </a:rPr>
              <a:t>        Day? I should put it on my calendar.</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96"/>
                </a:solidFill>
                <a:latin typeface="Helvetica Neue"/>
              </a:rPr>
              <a:t>&lt;/letter&gt;</a:t>
            </a:r>
            <a:endParaRPr lang="en-US" sz="1000" dirty="0">
              <a:latin typeface="Helvetica Neue"/>
            </a:endParaRPr>
          </a:p>
        </p:txBody>
      </p:sp>
    </p:spTree>
    <p:extLst>
      <p:ext uri="{BB962C8B-B14F-4D97-AF65-F5344CB8AC3E}">
        <p14:creationId xmlns:p14="http://schemas.microsoft.com/office/powerpoint/2010/main" val="28917614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Validity </a:t>
            </a:r>
            <a:r>
              <a:rPr lang="mr-IN" dirty="0"/>
              <a:t>–</a:t>
            </a:r>
            <a:r>
              <a:rPr lang="en-US" dirty="0"/>
              <a:t> </a:t>
            </a:r>
            <a:r>
              <a:rPr lang="en-US" dirty="0" err="1"/>
              <a:t>Pt</a:t>
            </a:r>
            <a:r>
              <a:rPr lang="en-US" dirty="0"/>
              <a:t> 2</a:t>
            </a:r>
          </a:p>
        </p:txBody>
      </p:sp>
      <p:sp>
        <p:nvSpPr>
          <p:cNvPr id="6" name="Rectangle 5"/>
          <p:cNvSpPr/>
          <p:nvPr/>
        </p:nvSpPr>
        <p:spPr>
          <a:xfrm>
            <a:off x="5996709" y="2168098"/>
            <a:ext cx="6096000" cy="1569660"/>
          </a:xfrm>
          <a:prstGeom prst="rect">
            <a:avLst/>
          </a:prstGeom>
        </p:spPr>
        <p:txBody>
          <a:bodyPr>
            <a:spAutoFit/>
          </a:bodyPr>
          <a:lstStyle/>
          <a:p>
            <a:endParaRPr lang="en-US" sz="1600" dirty="0">
              <a:latin typeface="Helvetica Neue"/>
            </a:endParaRPr>
          </a:p>
          <a:p>
            <a:r>
              <a:rPr lang="en-US" sz="1600" dirty="0">
                <a:latin typeface="Helvetica Neue"/>
              </a:rPr>
              <a:t>Answer key:</a:t>
            </a:r>
          </a:p>
          <a:p>
            <a:r>
              <a:rPr lang="en-US" sz="1600" dirty="0">
                <a:latin typeface="Helvetica Neue"/>
              </a:rPr>
              <a:t>4. invalid - this example is missing the required element signed</a:t>
            </a:r>
          </a:p>
          <a:p>
            <a:r>
              <a:rPr lang="en-US" sz="1600" dirty="0">
                <a:latin typeface="Helvetica Neue"/>
              </a:rPr>
              <a:t>5. invalid - This example has the required date, but it is nested inside paragraph (which is illegal in our schema). Additionally, the example is missing salutation and signature.</a:t>
            </a:r>
          </a:p>
        </p:txBody>
      </p:sp>
      <p:sp>
        <p:nvSpPr>
          <p:cNvPr id="3" name="Rectangle 2"/>
          <p:cNvSpPr/>
          <p:nvPr/>
        </p:nvSpPr>
        <p:spPr>
          <a:xfrm>
            <a:off x="1024128" y="1639200"/>
            <a:ext cx="5094108" cy="1631216"/>
          </a:xfrm>
          <a:prstGeom prst="rect">
            <a:avLst/>
          </a:prstGeom>
        </p:spPr>
        <p:txBody>
          <a:bodyPr wrap="square">
            <a:spAutoFit/>
          </a:bodyPr>
          <a:lstStyle/>
          <a:p>
            <a:r>
              <a:rPr lang="en-US" sz="1000" dirty="0">
                <a:solidFill>
                  <a:srgbClr val="8B26C9"/>
                </a:solidFill>
                <a:latin typeface="Helvetica Neue"/>
                <a:cs typeface="Consolas" panose="020B0609020204030204" pitchFamily="49" charset="0"/>
              </a:rPr>
              <a:t>4.  </a:t>
            </a:r>
            <a:r>
              <a:rPr lang="en-US" sz="1000" dirty="0">
                <a:solidFill>
                  <a:srgbClr val="8B26C9"/>
                </a:solidFill>
                <a:latin typeface="Helvetica Neue"/>
              </a:rPr>
              <a:t>&lt;?xml version="1.0" encoding="UTF-8"?&gt;</a:t>
            </a:r>
            <a:br>
              <a:rPr lang="en-US" sz="1000" dirty="0">
                <a:solidFill>
                  <a:srgbClr val="000000"/>
                </a:solidFill>
                <a:latin typeface="Helvetica Neue"/>
              </a:rPr>
            </a:br>
            <a:r>
              <a:rPr lang="en-US" sz="1000" dirty="0">
                <a:solidFill>
                  <a:srgbClr val="8B26C9"/>
                </a:solidFill>
                <a:latin typeface="Helvetica Neue"/>
              </a:rPr>
              <a:t>&lt;?xml-model </a:t>
            </a:r>
            <a:r>
              <a:rPr lang="en-US" sz="1000" dirty="0" err="1">
                <a:solidFill>
                  <a:srgbClr val="8B26C9"/>
                </a:solidFill>
                <a:latin typeface="Helvetica Neue"/>
              </a:rPr>
              <a:t>href</a:t>
            </a:r>
            <a:r>
              <a:rPr lang="en-US" sz="1000" dirty="0">
                <a:solidFill>
                  <a:srgbClr val="8B26C9"/>
                </a:solidFill>
                <a:latin typeface="Helvetica Neue"/>
              </a:rPr>
              <a:t>="</a:t>
            </a:r>
            <a:r>
              <a:rPr lang="en-US" sz="1000" dirty="0" err="1">
                <a:solidFill>
                  <a:srgbClr val="8B26C9"/>
                </a:solidFill>
                <a:latin typeface="Helvetica Neue"/>
              </a:rPr>
              <a:t>alexsampleschema.rnc</a:t>
            </a:r>
            <a:r>
              <a:rPr lang="en-US" sz="1000" dirty="0">
                <a:solidFill>
                  <a:srgbClr val="8B26C9"/>
                </a:solidFill>
                <a:latin typeface="Helvetica Neue"/>
              </a:rPr>
              <a:t>" type="application/relax-ng-compact-syntax"?&gt;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&lt;date&gt;</a:t>
            </a:r>
            <a:r>
              <a:rPr lang="en-US" sz="1000" dirty="0">
                <a:solidFill>
                  <a:srgbClr val="000000"/>
                </a:solidFill>
                <a:latin typeface="Helvetica Neue"/>
              </a:rPr>
              <a:t>2012-02-14</a:t>
            </a:r>
            <a:r>
              <a:rPr lang="en-US" sz="1000" dirty="0">
                <a:solidFill>
                  <a:srgbClr val="000096"/>
                </a:solidFill>
                <a:latin typeface="Helvetica Neue"/>
              </a:rPr>
              <a:t>&lt;/date&gt;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&lt;salutation&gt;</a:t>
            </a:r>
            <a:r>
              <a:rPr lang="en-US" sz="1000" dirty="0">
                <a:solidFill>
                  <a:srgbClr val="000000"/>
                </a:solidFill>
                <a:latin typeface="Helvetica Neue"/>
              </a:rPr>
              <a:t>Dear Larry,</a:t>
            </a:r>
            <a:r>
              <a:rPr lang="en-US" sz="1000" dirty="0">
                <a:solidFill>
                  <a:srgbClr val="000096"/>
                </a:solidFill>
                <a:latin typeface="Helvetica Neue"/>
              </a:rPr>
              <a:t>&lt;/salutation&gt;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Happy </a:t>
            </a:r>
            <a:r>
              <a:rPr lang="en-US" sz="1000" dirty="0">
                <a:solidFill>
                  <a:srgbClr val="000096"/>
                </a:solidFill>
                <a:latin typeface="Helvetica Neue"/>
              </a:rPr>
              <a:t>&lt;name&gt;</a:t>
            </a:r>
            <a:r>
              <a:rPr lang="en-US" sz="1000" dirty="0">
                <a:solidFill>
                  <a:srgbClr val="000000"/>
                </a:solidFill>
                <a:latin typeface="Helvetica Neue"/>
              </a:rPr>
              <a:t>Valentine</a:t>
            </a:r>
            <a:r>
              <a:rPr lang="en-US" sz="1000" dirty="0">
                <a:solidFill>
                  <a:srgbClr val="000096"/>
                </a:solidFill>
                <a:latin typeface="Helvetica Neue"/>
              </a:rPr>
              <a:t>&lt;/name&gt;</a:t>
            </a:r>
            <a:r>
              <a:rPr lang="en-US" sz="1000" dirty="0">
                <a:solidFill>
                  <a:srgbClr val="000000"/>
                </a:solidFill>
                <a:latin typeface="Helvetica Neue"/>
              </a:rPr>
              <a:t>'s Day!</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I was just kidding about the space-time continuum.</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a:solidFill>
                  <a:srgbClr val="000000"/>
                </a:solidFill>
                <a:latin typeface="Helvetica Neue"/>
              </a:rPr>
              <a:t>You know who...</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96"/>
                </a:solidFill>
                <a:latin typeface="Helvetica Neue"/>
              </a:rPr>
              <a:t>&lt;/letter&gt;</a:t>
            </a:r>
            <a:endParaRPr lang="en-US" sz="1000" dirty="0">
              <a:latin typeface="Helvetica Neue"/>
              <a:cs typeface="Consolas" panose="020B0609020204030204" pitchFamily="49" charset="0"/>
            </a:endParaRPr>
          </a:p>
        </p:txBody>
      </p:sp>
      <p:sp>
        <p:nvSpPr>
          <p:cNvPr id="8" name="Rectangle 7"/>
          <p:cNvSpPr/>
          <p:nvPr/>
        </p:nvSpPr>
        <p:spPr>
          <a:xfrm>
            <a:off x="1024128" y="3285786"/>
            <a:ext cx="5038005" cy="1169551"/>
          </a:xfrm>
          <a:prstGeom prst="rect">
            <a:avLst/>
          </a:prstGeom>
        </p:spPr>
        <p:txBody>
          <a:bodyPr wrap="square">
            <a:spAutoFit/>
          </a:bodyPr>
          <a:lstStyle/>
          <a:p>
            <a:r>
              <a:rPr lang="en-US" sz="1000" dirty="0">
                <a:solidFill>
                  <a:srgbClr val="8B26C9"/>
                </a:solidFill>
                <a:latin typeface="Helvetica Neue"/>
              </a:rPr>
              <a:t>5.  &lt;?xml version="1.0" encoding="UTF-8"?&gt;</a:t>
            </a:r>
            <a:br>
              <a:rPr lang="en-US" sz="1000" dirty="0">
                <a:solidFill>
                  <a:srgbClr val="000000"/>
                </a:solidFill>
                <a:latin typeface="Helvetica Neue"/>
              </a:rPr>
            </a:br>
            <a:r>
              <a:rPr lang="en-US" sz="1000" dirty="0">
                <a:solidFill>
                  <a:srgbClr val="8B26C9"/>
                </a:solidFill>
                <a:latin typeface="Helvetica Neue"/>
              </a:rPr>
              <a:t>&lt;?xml-model </a:t>
            </a:r>
            <a:r>
              <a:rPr lang="en-US" sz="1000" dirty="0" err="1">
                <a:solidFill>
                  <a:srgbClr val="8B26C9"/>
                </a:solidFill>
                <a:latin typeface="Helvetica Neue"/>
              </a:rPr>
              <a:t>href</a:t>
            </a:r>
            <a:r>
              <a:rPr lang="en-US" sz="1000" dirty="0">
                <a:solidFill>
                  <a:srgbClr val="8B26C9"/>
                </a:solidFill>
                <a:latin typeface="Helvetica Neue"/>
              </a:rPr>
              <a:t>="</a:t>
            </a:r>
            <a:r>
              <a:rPr lang="en-US" sz="1000" dirty="0" err="1">
                <a:solidFill>
                  <a:srgbClr val="8B26C9"/>
                </a:solidFill>
                <a:latin typeface="Helvetica Neue"/>
              </a:rPr>
              <a:t>alexsampleschema.rnc</a:t>
            </a:r>
            <a:r>
              <a:rPr lang="en-US" sz="1000" dirty="0">
                <a:solidFill>
                  <a:srgbClr val="8B26C9"/>
                </a:solidFill>
                <a:latin typeface="Helvetica Neue"/>
              </a:rPr>
              <a:t>" type="application/relax-ng-compact-syntax"?&gt;</a:t>
            </a:r>
            <a:br>
              <a:rPr lang="en-US" sz="1000" dirty="0">
                <a:solidFill>
                  <a:srgbClr val="000000"/>
                </a:solidFill>
                <a:latin typeface="Helvetica Neue"/>
              </a:rPr>
            </a:br>
            <a:r>
              <a:rPr lang="en-US" sz="1000" dirty="0">
                <a:solidFill>
                  <a:srgbClr val="000096"/>
                </a:solidFill>
                <a:latin typeface="Helvetica Neue"/>
              </a:rPr>
              <a:t>&lt;letter&gt;</a:t>
            </a:r>
            <a:br>
              <a:rPr lang="en-US" sz="1000" dirty="0">
                <a:solidFill>
                  <a:srgbClr val="000000"/>
                </a:solidFill>
                <a:latin typeface="Helvetica Neue"/>
              </a:rPr>
            </a:br>
            <a:r>
              <a:rPr lang="en-US" sz="1000" dirty="0">
                <a:solidFill>
                  <a:srgbClr val="000000"/>
                </a:solidFill>
                <a:latin typeface="Helvetica Neue"/>
              </a:rPr>
              <a:t>    </a:t>
            </a:r>
            <a:r>
              <a:rPr lang="en-US" sz="1000" dirty="0">
                <a:solidFill>
                  <a:srgbClr val="000096"/>
                </a:solidFill>
                <a:latin typeface="Helvetica Neue"/>
              </a:rPr>
              <a:t>&lt;paragraph&gt;</a:t>
            </a:r>
            <a:r>
              <a:rPr lang="en-US" sz="1000" dirty="0" err="1">
                <a:solidFill>
                  <a:srgbClr val="000000"/>
                </a:solidFill>
                <a:latin typeface="Helvetica Neue"/>
              </a:rPr>
              <a:t>Ack</a:t>
            </a:r>
            <a:r>
              <a:rPr lang="en-US" sz="1000" dirty="0">
                <a:solidFill>
                  <a:srgbClr val="000000"/>
                </a:solidFill>
                <a:latin typeface="Helvetica Neue"/>
              </a:rPr>
              <a:t>! I forgot! Is </a:t>
            </a:r>
            <a:r>
              <a:rPr lang="en-US" sz="1000" dirty="0">
                <a:solidFill>
                  <a:srgbClr val="000096"/>
                </a:solidFill>
                <a:latin typeface="Helvetica Neue"/>
              </a:rPr>
              <a:t>&lt;date&gt;</a:t>
            </a:r>
            <a:r>
              <a:rPr lang="en-US" sz="1000" dirty="0">
                <a:solidFill>
                  <a:srgbClr val="000000"/>
                </a:solidFill>
                <a:latin typeface="Helvetica Neue"/>
              </a:rPr>
              <a:t>Feb. 14</a:t>
            </a:r>
            <a:r>
              <a:rPr lang="en-US" sz="1000" dirty="0">
                <a:solidFill>
                  <a:srgbClr val="000096"/>
                </a:solidFill>
                <a:latin typeface="Helvetica Neue"/>
              </a:rPr>
              <a:t>&lt;/date&gt;</a:t>
            </a:r>
            <a:r>
              <a:rPr lang="en-US" sz="1000" dirty="0">
                <a:solidFill>
                  <a:srgbClr val="000000"/>
                </a:solidFill>
                <a:latin typeface="Helvetica Neue"/>
              </a:rPr>
              <a:t> always Valentine's</a:t>
            </a:r>
            <a:br>
              <a:rPr lang="en-US" sz="1000" dirty="0">
                <a:solidFill>
                  <a:srgbClr val="000000"/>
                </a:solidFill>
                <a:latin typeface="Helvetica Neue"/>
              </a:rPr>
            </a:br>
            <a:r>
              <a:rPr lang="en-US" sz="1000" dirty="0">
                <a:solidFill>
                  <a:srgbClr val="000000"/>
                </a:solidFill>
                <a:latin typeface="Helvetica Neue"/>
              </a:rPr>
              <a:t>        Day? I should put it on my calendar.</a:t>
            </a:r>
            <a:r>
              <a:rPr lang="en-US" sz="1000" dirty="0">
                <a:solidFill>
                  <a:srgbClr val="000096"/>
                </a:solidFill>
                <a:latin typeface="Helvetica Neue"/>
              </a:rPr>
              <a:t>&lt;/paragraph&gt;</a:t>
            </a:r>
            <a:br>
              <a:rPr lang="en-US" sz="1000" dirty="0">
                <a:solidFill>
                  <a:srgbClr val="000000"/>
                </a:solidFill>
                <a:latin typeface="Helvetica Neue"/>
              </a:rPr>
            </a:br>
            <a:r>
              <a:rPr lang="en-US" sz="1000" dirty="0">
                <a:solidFill>
                  <a:srgbClr val="000096"/>
                </a:solidFill>
                <a:latin typeface="Helvetica Neue"/>
              </a:rPr>
              <a:t>&lt;/letter&gt;</a:t>
            </a:r>
            <a:endParaRPr lang="en-US" sz="1000" dirty="0">
              <a:latin typeface="Helvetica Neue"/>
            </a:endParaRPr>
          </a:p>
        </p:txBody>
      </p:sp>
    </p:spTree>
    <p:extLst>
      <p:ext uri="{BB962C8B-B14F-4D97-AF65-F5344CB8AC3E}">
        <p14:creationId xmlns:p14="http://schemas.microsoft.com/office/powerpoint/2010/main" val="15529690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The TEI</a:t>
            </a:r>
          </a:p>
        </p:txBody>
      </p:sp>
      <p:sp>
        <p:nvSpPr>
          <p:cNvPr id="4" name="Subtitle 3"/>
          <p:cNvSpPr>
            <a:spLocks noGrp="1"/>
          </p:cNvSpPr>
          <p:nvPr>
            <p:ph type="subTitle" idx="1"/>
          </p:nvPr>
        </p:nvSpPr>
        <p:spPr/>
        <p:txBody>
          <a:bodyPr/>
          <a:lstStyle/>
          <a:p>
            <a:r>
              <a:rPr lang="en-US" dirty="0"/>
              <a:t>A gentle introduction to a standard that currently has 1893 pages</a:t>
            </a:r>
          </a:p>
        </p:txBody>
      </p:sp>
    </p:spTree>
    <p:extLst>
      <p:ext uri="{BB962C8B-B14F-4D97-AF65-F5344CB8AC3E}">
        <p14:creationId xmlns:p14="http://schemas.microsoft.com/office/powerpoint/2010/main" val="30075833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TEI as representing a research object</a:t>
            </a:r>
          </a:p>
        </p:txBody>
      </p:sp>
      <p:pic>
        <p:nvPicPr>
          <p:cNvPr id="3" name="Picture 2"/>
          <p:cNvPicPr>
            <a:picLocks noChangeAspect="1"/>
          </p:cNvPicPr>
          <p:nvPr/>
        </p:nvPicPr>
        <p:blipFill>
          <a:blip r:embed="rId3"/>
          <a:stretch>
            <a:fillRect/>
          </a:stretch>
        </p:blipFill>
        <p:spPr>
          <a:xfrm>
            <a:off x="833057" y="1875910"/>
            <a:ext cx="6497460" cy="4982090"/>
          </a:xfrm>
          <a:prstGeom prst="rect">
            <a:avLst/>
          </a:prstGeom>
        </p:spPr>
      </p:pic>
      <p:sp>
        <p:nvSpPr>
          <p:cNvPr id="4" name="Rectangle 3"/>
          <p:cNvSpPr/>
          <p:nvPr/>
        </p:nvSpPr>
        <p:spPr>
          <a:xfrm>
            <a:off x="7515382" y="1897580"/>
            <a:ext cx="3625223" cy="4278094"/>
          </a:xfrm>
          <a:prstGeom prst="rect">
            <a:avLst/>
          </a:prstGeom>
        </p:spPr>
        <p:txBody>
          <a:bodyPr wrap="square">
            <a:spAutoFit/>
          </a:bodyPr>
          <a:lstStyle/>
          <a:p>
            <a:r>
              <a:rPr lang="en-US" sz="1600" dirty="0">
                <a:latin typeface="Helvetica Neue"/>
                <a:cs typeface="Helvetica Neue"/>
              </a:rPr>
              <a:t>Let’s take a look at the process for modeling and mapping our documents.</a:t>
            </a:r>
          </a:p>
          <a:p>
            <a:endParaRPr lang="en-US" sz="1600" dirty="0">
              <a:latin typeface="Helvetica Neue"/>
              <a:cs typeface="Helvetica Neue"/>
            </a:endParaRPr>
          </a:p>
          <a:p>
            <a:r>
              <a:rPr lang="en-US" sz="1600" dirty="0">
                <a:latin typeface="Helvetica Neue"/>
                <a:cs typeface="Helvetica Neue"/>
              </a:rPr>
              <a:t>In creating a TEI document, we are identifying and selecting pieces of the source document. We then represent these pieces as distinct elements in our TEI file: that is, distinct chunks of data with distinct boundaries. The example on this slide shows the how the markup mirrors the structure of the original text. The structural relationships are similar as well. As you can see, we have scenes within acts, paragraphs within speeches, etc.</a:t>
            </a:r>
          </a:p>
        </p:txBody>
      </p:sp>
      <p:sp>
        <p:nvSpPr>
          <p:cNvPr id="5" name="Rectangle 4"/>
          <p:cNvSpPr/>
          <p:nvPr/>
        </p:nvSpPr>
        <p:spPr>
          <a:xfrm>
            <a:off x="8973797" y="6462468"/>
            <a:ext cx="2843967" cy="276999"/>
          </a:xfrm>
          <a:prstGeom prst="rect">
            <a:avLst/>
          </a:prstGeom>
        </p:spPr>
        <p:txBody>
          <a:bodyPr wrap="none">
            <a:spAutoFit/>
          </a:bodyPr>
          <a:lstStyle/>
          <a:p>
            <a:r>
              <a:rPr lang="en-US" sz="1200" dirty="0">
                <a:latin typeface="Helvetica Neue"/>
              </a:rPr>
              <a:t>Image from the Women Writers Project</a:t>
            </a:r>
          </a:p>
        </p:txBody>
      </p:sp>
    </p:spTree>
    <p:extLst>
      <p:ext uri="{BB962C8B-B14F-4D97-AF65-F5344CB8AC3E}">
        <p14:creationId xmlns:p14="http://schemas.microsoft.com/office/powerpoint/2010/main" val="33546540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2B4C78D-49F1-C74D-85C5-919B90591787}"/>
              </a:ext>
            </a:extLst>
          </p:cNvPr>
          <p:cNvPicPr>
            <a:picLocks noChangeAspect="1"/>
          </p:cNvPicPr>
          <p:nvPr/>
        </p:nvPicPr>
        <p:blipFill>
          <a:blip r:embed="rId3"/>
          <a:stretch>
            <a:fillRect/>
          </a:stretch>
        </p:blipFill>
        <p:spPr>
          <a:xfrm>
            <a:off x="634275" y="926968"/>
            <a:ext cx="7675757" cy="3358143"/>
          </a:xfrm>
          <a:prstGeom prst="rect">
            <a:avLst/>
          </a:prstGeom>
        </p:spPr>
      </p:pic>
      <p:pic>
        <p:nvPicPr>
          <p:cNvPr id="4" name="Picture 3">
            <a:extLst>
              <a:ext uri="{FF2B5EF4-FFF2-40B4-BE49-F238E27FC236}">
                <a16:creationId xmlns:a16="http://schemas.microsoft.com/office/drawing/2014/main" id="{DCFF1F1D-1843-6D4D-90DB-2699FD34B71C}"/>
              </a:ext>
            </a:extLst>
          </p:cNvPr>
          <p:cNvPicPr>
            <a:picLocks noChangeAspect="1"/>
          </p:cNvPicPr>
          <p:nvPr/>
        </p:nvPicPr>
        <p:blipFill>
          <a:blip r:embed="rId4"/>
          <a:stretch>
            <a:fillRect/>
          </a:stretch>
        </p:blipFill>
        <p:spPr>
          <a:xfrm>
            <a:off x="8470900" y="1003911"/>
            <a:ext cx="3081019" cy="3204259"/>
          </a:xfrm>
          <a:prstGeom prst="rect">
            <a:avLst/>
          </a:prstGeom>
        </p:spPr>
      </p:pic>
      <p:sp>
        <p:nvSpPr>
          <p:cNvPr id="2" name="Title 1"/>
          <p:cNvSpPr>
            <a:spLocks noGrp="1"/>
          </p:cNvSpPr>
          <p:nvPr>
            <p:ph type="title"/>
          </p:nvPr>
        </p:nvSpPr>
        <p:spPr>
          <a:xfrm>
            <a:off x="952500" y="4773068"/>
            <a:ext cx="7277100" cy="1354365"/>
          </a:xfrm>
        </p:spPr>
        <p:txBody>
          <a:bodyPr vert="horz" lIns="91440" tIns="45720" rIns="91440" bIns="45720" rtlCol="0" anchor="ctr">
            <a:normAutofit/>
          </a:bodyPr>
          <a:lstStyle/>
          <a:p>
            <a:pPr algn="r"/>
            <a:r>
              <a:rPr lang="en-US" spc="200" dirty="0">
                <a:solidFill>
                  <a:srgbClr val="FFFFFF"/>
                </a:solidFill>
              </a:rPr>
              <a:t>Xml as a means of structuring information</a:t>
            </a:r>
          </a:p>
        </p:txBody>
      </p:sp>
    </p:spTree>
    <p:extLst>
      <p:ext uri="{BB962C8B-B14F-4D97-AF65-F5344CB8AC3E}">
        <p14:creationId xmlns:p14="http://schemas.microsoft.com/office/powerpoint/2010/main" val="2771404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TEI?</a:t>
            </a:r>
          </a:p>
        </p:txBody>
      </p:sp>
      <p:sp>
        <p:nvSpPr>
          <p:cNvPr id="5" name="Rectangle 4"/>
          <p:cNvSpPr/>
          <p:nvPr/>
        </p:nvSpPr>
        <p:spPr>
          <a:xfrm>
            <a:off x="1013885" y="1696824"/>
            <a:ext cx="9679961" cy="3293209"/>
          </a:xfrm>
          <a:prstGeom prst="rect">
            <a:avLst/>
          </a:prstGeom>
        </p:spPr>
        <p:txBody>
          <a:bodyPr wrap="square">
            <a:spAutoFit/>
          </a:bodyPr>
          <a:lstStyle/>
          <a:p>
            <a:r>
              <a:rPr lang="en-US" sz="1600" dirty="0">
                <a:latin typeface="Helvetica Neue"/>
                <a:cs typeface="Helvetica Neue"/>
              </a:rPr>
              <a:t>The TEI Guidelines provide a representational system—a system of notation through which we can create digital representations of our research materials.</a:t>
            </a:r>
          </a:p>
          <a:p>
            <a:endParaRPr lang="en-US" sz="1600" dirty="0">
              <a:latin typeface="Helvetica Neue"/>
              <a:cs typeface="Helvetica Neue"/>
            </a:endParaRPr>
          </a:p>
          <a:p>
            <a:r>
              <a:rPr lang="en-US" sz="1600" dirty="0">
                <a:latin typeface="Helvetica Neue"/>
                <a:cs typeface="Helvetica Neue"/>
              </a:rPr>
              <a:t>TEI focuses our attention on translating our observations about texts into formal information. In this regard, TEI allows us to do many things that a printed image or simple transcription of the page would not.</a:t>
            </a:r>
          </a:p>
          <a:p>
            <a:endParaRPr lang="en-US" sz="1600" dirty="0">
              <a:latin typeface="Helvetica Neue"/>
              <a:cs typeface="Helvetica Neue"/>
            </a:endParaRPr>
          </a:p>
          <a:p>
            <a:r>
              <a:rPr lang="en-US" sz="1600" dirty="0">
                <a:latin typeface="Helvetica Neue"/>
                <a:cs typeface="Helvetica Neue"/>
              </a:rPr>
              <a:t>When we do TEI encoding, different things about a text become manifest (depending on how we encode). </a:t>
            </a:r>
          </a:p>
          <a:p>
            <a:endParaRPr lang="en-US" sz="1600" dirty="0">
              <a:latin typeface="Helvetica Neue"/>
              <a:cs typeface="Helvetica Neue"/>
            </a:endParaRPr>
          </a:p>
          <a:p>
            <a:r>
              <a:rPr lang="en-US" sz="1600" dirty="0">
                <a:latin typeface="Helvetica Neue"/>
                <a:cs typeface="Helvetica Neue"/>
              </a:rPr>
              <a:t>For instance, we can look at the people and places contained within a document, the way it quotes and cites other works, or how it has been revised over time. The TEI focuses our attention in a very particular way on the translation of observations about texts into formal information.</a:t>
            </a:r>
          </a:p>
        </p:txBody>
      </p:sp>
    </p:spTree>
    <p:extLst>
      <p:ext uri="{BB962C8B-B14F-4D97-AF65-F5344CB8AC3E}">
        <p14:creationId xmlns:p14="http://schemas.microsoft.com/office/powerpoint/2010/main" val="602170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6855276" cy="1224129"/>
          </a:xfrm>
        </p:spPr>
        <p:txBody>
          <a:bodyPr>
            <a:normAutofit fontScale="90000"/>
          </a:bodyPr>
          <a:lstStyle/>
          <a:p>
            <a:r>
              <a:rPr lang="en-US" dirty="0"/>
              <a:t>Formalism, selection, description</a:t>
            </a:r>
          </a:p>
        </p:txBody>
      </p:sp>
      <p:pic>
        <p:nvPicPr>
          <p:cNvPr id="3" name="Picture 2"/>
          <p:cNvPicPr>
            <a:picLocks noChangeAspect="1"/>
          </p:cNvPicPr>
          <p:nvPr/>
        </p:nvPicPr>
        <p:blipFill>
          <a:blip r:embed="rId3"/>
          <a:stretch>
            <a:fillRect/>
          </a:stretch>
        </p:blipFill>
        <p:spPr>
          <a:xfrm>
            <a:off x="748315" y="2267312"/>
            <a:ext cx="6661458" cy="2310913"/>
          </a:xfrm>
          <a:prstGeom prst="rect">
            <a:avLst/>
          </a:prstGeom>
        </p:spPr>
      </p:pic>
      <p:sp>
        <p:nvSpPr>
          <p:cNvPr id="4" name="Rectangle 3"/>
          <p:cNvSpPr/>
          <p:nvPr/>
        </p:nvSpPr>
        <p:spPr>
          <a:xfrm>
            <a:off x="7280933" y="1348800"/>
            <a:ext cx="4796969" cy="5016759"/>
          </a:xfrm>
          <a:prstGeom prst="rect">
            <a:avLst/>
          </a:prstGeom>
        </p:spPr>
        <p:txBody>
          <a:bodyPr wrap="square">
            <a:spAutoFit/>
          </a:bodyPr>
          <a:lstStyle/>
          <a:p>
            <a:r>
              <a:rPr lang="en-US" sz="1600" dirty="0">
                <a:latin typeface="Helvetica Neue"/>
                <a:cs typeface="Helvetica Neue"/>
              </a:rPr>
              <a:t>TEI serves as a kind of intermediary between our material and the formal analytics of a research process. </a:t>
            </a:r>
          </a:p>
          <a:p>
            <a:endParaRPr lang="en-US" sz="1600" dirty="0">
              <a:latin typeface="Helvetica Neue"/>
              <a:cs typeface="Helvetica Neue"/>
            </a:endParaRPr>
          </a:p>
          <a:p>
            <a:r>
              <a:rPr lang="en-US" sz="1600" dirty="0">
                <a:latin typeface="Helvetica Neue"/>
                <a:cs typeface="Helvetica Neue"/>
              </a:rPr>
              <a:t>TEI also recognizes that not all documents are going to follow the models that we set up for them, so it navigates between creating a highly-constrained idealized model of the document, and a loose model in which anything is possible. </a:t>
            </a:r>
          </a:p>
          <a:p>
            <a:endParaRPr lang="en-US" sz="1600" dirty="0">
              <a:latin typeface="Helvetica Neue"/>
              <a:cs typeface="Helvetica Neue"/>
            </a:endParaRPr>
          </a:p>
          <a:p>
            <a:r>
              <a:rPr lang="en-US" sz="1600" dirty="0">
                <a:latin typeface="Helvetica Neue"/>
                <a:cs typeface="Helvetica Neue"/>
              </a:rPr>
              <a:t>Based on research aims, we select the parts of the text that are of interest to us. We then describe them using a set of formal descriptors. Then we regulate and constrain (to some extent) our descriptions according to our expectations about genre and document structure.</a:t>
            </a:r>
          </a:p>
          <a:p>
            <a:endParaRPr lang="en-US" sz="1600" dirty="0">
              <a:latin typeface="Helvetica Neue"/>
              <a:cs typeface="Helvetica Neue"/>
            </a:endParaRPr>
          </a:p>
          <a:p>
            <a:r>
              <a:rPr lang="en-US" sz="1600" dirty="0">
                <a:latin typeface="Helvetica Neue"/>
                <a:cs typeface="Helvetica Neue"/>
              </a:rPr>
              <a:t>What we are doing is selectively modeling our document. This means there are omissions, and distortions.</a:t>
            </a:r>
          </a:p>
        </p:txBody>
      </p:sp>
    </p:spTree>
    <p:extLst>
      <p:ext uri="{BB962C8B-B14F-4D97-AF65-F5344CB8AC3E}">
        <p14:creationId xmlns:p14="http://schemas.microsoft.com/office/powerpoint/2010/main" val="12035346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sample fragment</a:t>
            </a:r>
          </a:p>
        </p:txBody>
      </p:sp>
      <p:sp>
        <p:nvSpPr>
          <p:cNvPr id="5" name="Rectangle 4"/>
          <p:cNvSpPr/>
          <p:nvPr/>
        </p:nvSpPr>
        <p:spPr>
          <a:xfrm>
            <a:off x="5900933" y="1593828"/>
            <a:ext cx="5737033" cy="5355313"/>
          </a:xfrm>
          <a:prstGeom prst="rect">
            <a:avLst/>
          </a:prstGeom>
        </p:spPr>
        <p:txBody>
          <a:bodyPr wrap="square">
            <a:spAutoFit/>
          </a:bodyPr>
          <a:lstStyle/>
          <a:p>
            <a:r>
              <a:rPr lang="en-US" dirty="0">
                <a:latin typeface="Helvetica Neue"/>
                <a:cs typeface="Helvetica Neue"/>
              </a:rPr>
              <a:t>This is a very simple example to demonstrate some basic markup; it has some basic features that are common to prose documents, such as:</a:t>
            </a:r>
          </a:p>
          <a:p>
            <a:endParaRPr lang="en-US" dirty="0">
              <a:latin typeface="Helvetica Neue"/>
              <a:cs typeface="Helvetica Neue"/>
            </a:endParaRPr>
          </a:p>
          <a:p>
            <a:r>
              <a:rPr lang="en-US" dirty="0">
                <a:latin typeface="Helvetica Neue"/>
                <a:cs typeface="Helvetica Neue"/>
              </a:rPr>
              <a:t>a heading</a:t>
            </a:r>
          </a:p>
          <a:p>
            <a:r>
              <a:rPr lang="en-US" dirty="0">
                <a:latin typeface="Helvetica Neue"/>
                <a:cs typeface="Helvetica Neue"/>
              </a:rPr>
              <a:t>a few paragraphs</a:t>
            </a:r>
          </a:p>
          <a:p>
            <a:r>
              <a:rPr lang="en-US" dirty="0">
                <a:latin typeface="Helvetica Neue"/>
                <a:cs typeface="Helvetica Neue"/>
              </a:rPr>
              <a:t>a list</a:t>
            </a:r>
          </a:p>
          <a:p>
            <a:endParaRPr lang="en-US" dirty="0">
              <a:latin typeface="Helvetica Neue"/>
              <a:cs typeface="Helvetica Neue"/>
            </a:endParaRPr>
          </a:p>
          <a:p>
            <a:r>
              <a:rPr lang="en-US" dirty="0">
                <a:latin typeface="Helvetica Neue"/>
                <a:cs typeface="Helvetica Neue"/>
              </a:rPr>
              <a:t>Along with some embedded features like names, quotations, and foreign words.</a:t>
            </a:r>
          </a:p>
          <a:p>
            <a:endParaRPr lang="en-US" dirty="0">
              <a:latin typeface="Helvetica Neue"/>
              <a:cs typeface="Helvetica Neue"/>
            </a:endParaRPr>
          </a:p>
          <a:p>
            <a:r>
              <a:rPr lang="en-US" dirty="0">
                <a:latin typeface="Helvetica Neue"/>
                <a:cs typeface="Helvetica Neue"/>
              </a:rPr>
              <a:t>It’s worth noting before we even look at the markup that there’s already structure being expressed here. We notice from signals conveyed by typography and layout what structure is being conveyed. </a:t>
            </a:r>
          </a:p>
          <a:p>
            <a:endParaRPr lang="en-US" dirty="0">
              <a:latin typeface="Helvetica Neue"/>
              <a:cs typeface="Helvetica Neue"/>
            </a:endParaRPr>
          </a:p>
          <a:p>
            <a:r>
              <a:rPr lang="en-US" dirty="0">
                <a:latin typeface="Helvetica Neue"/>
                <a:cs typeface="Helvetica Neue"/>
              </a:rPr>
              <a:t>Part of what we’re doing in our XML markup is translating these typographical cues into a form that a computer can understand</a:t>
            </a:r>
          </a:p>
        </p:txBody>
      </p:sp>
      <p:sp>
        <p:nvSpPr>
          <p:cNvPr id="7" name="Rectangle 6"/>
          <p:cNvSpPr/>
          <p:nvPr/>
        </p:nvSpPr>
        <p:spPr>
          <a:xfrm>
            <a:off x="895140" y="1745647"/>
            <a:ext cx="4643889" cy="5570757"/>
          </a:xfrm>
          <a:prstGeom prst="rect">
            <a:avLst/>
          </a:prstGeom>
        </p:spPr>
        <p:txBody>
          <a:bodyPr wrap="square">
            <a:spAutoFit/>
          </a:bodyPr>
          <a:lstStyle/>
          <a:p>
            <a:r>
              <a:rPr lang="en-US" sz="1600" b="1" dirty="0">
                <a:latin typeface="Helvetica Neue"/>
                <a:cs typeface="Helvetica Neue"/>
              </a:rPr>
              <a:t>After </a:t>
            </a:r>
            <a:r>
              <a:rPr lang="en-US" sz="1600" b="1" dirty="0" err="1">
                <a:latin typeface="Helvetica Neue"/>
                <a:cs typeface="Helvetica Neue"/>
              </a:rPr>
              <a:t>nones</a:t>
            </a:r>
            <a:endParaRPr lang="en-US" sz="1600" b="1" dirty="0">
              <a:latin typeface="Helvetica Neue"/>
              <a:cs typeface="Helvetica Neue"/>
            </a:endParaRPr>
          </a:p>
          <a:p>
            <a:endParaRPr lang="en-US" sz="1600" dirty="0">
              <a:latin typeface="Helvetica Neue"/>
              <a:cs typeface="Helvetica Neue"/>
            </a:endParaRPr>
          </a:p>
          <a:p>
            <a:r>
              <a:rPr lang="en-US" sz="1600" dirty="0">
                <a:latin typeface="Helvetica Neue"/>
                <a:cs typeface="Helvetica Neue"/>
              </a:rPr>
              <a:t>I leafed through the catalogue, and a feast of mysterious titles danced before my eyes:</a:t>
            </a:r>
          </a:p>
          <a:p>
            <a:endParaRPr lang="en-US" sz="1600" dirty="0">
              <a:latin typeface="Helvetica Neue"/>
              <a:cs typeface="Helvetica Neue"/>
            </a:endParaRPr>
          </a:p>
          <a:p>
            <a:pPr marL="342900" indent="-342900">
              <a:buFont typeface="+mj-lt"/>
              <a:buAutoNum type="arabicPeriod"/>
            </a:pPr>
            <a:r>
              <a:rPr lang="en-US" sz="1600" dirty="0">
                <a:latin typeface="Helvetica Neue"/>
                <a:cs typeface="Helvetica Neue"/>
              </a:rPr>
              <a:t>Algebra by Al-</a:t>
            </a:r>
            <a:r>
              <a:rPr lang="en-US" sz="1600" dirty="0" err="1">
                <a:latin typeface="Helvetica Neue"/>
                <a:cs typeface="Helvetica Neue"/>
              </a:rPr>
              <a:t>Kuwarizimi</a:t>
            </a:r>
            <a:endParaRPr lang="en-US" sz="1600" dirty="0">
              <a:latin typeface="Helvetica Neue"/>
              <a:cs typeface="Helvetica Neue"/>
            </a:endParaRPr>
          </a:p>
          <a:p>
            <a:pPr marL="342900" indent="-342900">
              <a:buFont typeface="+mj-lt"/>
              <a:buAutoNum type="arabicPeriod"/>
            </a:pPr>
            <a:r>
              <a:rPr lang="is-IS" sz="1600" dirty="0">
                <a:latin typeface="Helvetica Neue"/>
                <a:cs typeface="Helvetica Neue"/>
              </a:rPr>
              <a:t>Gesta francorum</a:t>
            </a:r>
          </a:p>
          <a:p>
            <a:pPr marL="342900" indent="-342900">
              <a:buFont typeface="+mj-lt"/>
              <a:buAutoNum type="arabicPeriod"/>
            </a:pPr>
            <a:r>
              <a:rPr lang="is-IS" sz="1600" dirty="0">
                <a:latin typeface="Helvetica Neue"/>
                <a:cs typeface="Helvetica Neue"/>
              </a:rPr>
              <a:t>De pentagono Salomonis</a:t>
            </a:r>
          </a:p>
          <a:p>
            <a:endParaRPr lang="is-IS" sz="1600" i="1" dirty="0">
              <a:latin typeface="Helvetica Neue"/>
              <a:cs typeface="Helvetica Neue"/>
            </a:endParaRPr>
          </a:p>
          <a:p>
            <a:r>
              <a:rPr lang="is-IS" sz="1600" dirty="0">
                <a:latin typeface="Helvetica Neue"/>
                <a:cs typeface="Helvetica Neue"/>
              </a:rPr>
              <a:t>I was not suprised that the mystery of the crimes should involve the library. For these men devoted to writing, the library was at once the celestial Jerusalem and an underground world on the border between terra incognita and </a:t>
            </a:r>
            <a:r>
              <a:rPr lang="is-IS" sz="1600" i="1" dirty="0">
                <a:latin typeface="Helvetica Neue"/>
                <a:cs typeface="Helvetica Neue"/>
              </a:rPr>
              <a:t>Hades</a:t>
            </a:r>
            <a:r>
              <a:rPr lang="is-IS" sz="1600" dirty="0">
                <a:latin typeface="Helvetica Neue"/>
                <a:cs typeface="Helvetica Neue"/>
              </a:rPr>
              <a:t>...</a:t>
            </a:r>
          </a:p>
          <a:p>
            <a:endParaRPr lang="is-IS" sz="1600" dirty="0">
              <a:latin typeface="Helvetica Neue"/>
              <a:cs typeface="Helvetica Neue"/>
            </a:endParaRPr>
          </a:p>
          <a:p>
            <a:r>
              <a:rPr lang="is-IS" sz="1600" dirty="0">
                <a:latin typeface="Helvetica Neue"/>
                <a:cs typeface="Helvetica Neue"/>
              </a:rPr>
              <a:t>I made bold to ask for further information.  Malachi looked at me sternly: “Perhaps you do no know, or have forgotten, that it right and sufficient that </a:t>
            </a:r>
            <a:r>
              <a:rPr lang="is-IS" sz="1600" i="1" dirty="0">
                <a:latin typeface="Helvetica Neue"/>
                <a:cs typeface="Helvetica Neue"/>
              </a:rPr>
              <a:t>only the librarian</a:t>
            </a:r>
            <a:r>
              <a:rPr lang="is-IS" sz="1600" dirty="0">
                <a:latin typeface="Helvetica Neue"/>
                <a:cs typeface="Helvetica Neue"/>
              </a:rPr>
              <a:t> know how to decipher these things.”</a:t>
            </a:r>
          </a:p>
          <a:p>
            <a:endParaRPr lang="is-IS" dirty="0">
              <a:latin typeface="Helvetica Neue"/>
            </a:endParaRPr>
          </a:p>
          <a:p>
            <a:r>
              <a:rPr lang="en-US" i="1" dirty="0">
                <a:latin typeface="Helvetica Neue"/>
              </a:rPr>
              <a:t> </a:t>
            </a:r>
          </a:p>
        </p:txBody>
      </p:sp>
    </p:spTree>
    <p:extLst>
      <p:ext uri="{BB962C8B-B14F-4D97-AF65-F5344CB8AC3E}">
        <p14:creationId xmlns:p14="http://schemas.microsoft.com/office/powerpoint/2010/main" val="33201874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9" y="585215"/>
            <a:ext cx="3827272" cy="2835317"/>
          </a:xfrm>
        </p:spPr>
        <p:txBody>
          <a:bodyPr>
            <a:normAutofit/>
          </a:bodyPr>
          <a:lstStyle/>
          <a:p>
            <a:r>
              <a:rPr lang="en-US" dirty="0">
                <a:solidFill>
                  <a:schemeClr val="tx1"/>
                </a:solidFill>
                <a:latin typeface="Helvetica Neue"/>
                <a:cs typeface="Helvetica Neue"/>
              </a:rPr>
              <a:t>Xml: The Elevator Speech</a:t>
            </a:r>
          </a:p>
        </p:txBody>
      </p:sp>
      <p:pic>
        <p:nvPicPr>
          <p:cNvPr id="5" name="Picture 2" descr="http://wwp.neu.edu/outreach/seminars/_utils/gfx/single-source_xslt.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940301" y="962614"/>
            <a:ext cx="6967102" cy="5044486"/>
          </a:xfrm>
          <a:prstGeom prst="rect">
            <a:avLst/>
          </a:prstGeom>
          <a:noFill/>
          <a:extLst>
            <a:ext uri="{909E8E84-426E-40dd-AFC4-6F175D3DCCD1}">
              <a14:hiddenFill xmlns="" xmlns:a14="http://schemas.microsoft.com/office/drawing/2010/main">
                <a:solidFill>
                  <a:srgbClr val="FFFFFF"/>
                </a:solidFill>
              </a14:hiddenFill>
            </a:ext>
          </a:extLst>
        </p:spPr>
      </p:pic>
      <p:sp>
        <p:nvSpPr>
          <p:cNvPr id="6" name="Rectangle 5"/>
          <p:cNvSpPr/>
          <p:nvPr/>
        </p:nvSpPr>
        <p:spPr>
          <a:xfrm>
            <a:off x="8973797" y="6462468"/>
            <a:ext cx="2843967" cy="276999"/>
          </a:xfrm>
          <a:prstGeom prst="rect">
            <a:avLst/>
          </a:prstGeom>
        </p:spPr>
        <p:txBody>
          <a:bodyPr wrap="none">
            <a:spAutoFit/>
          </a:bodyPr>
          <a:lstStyle/>
          <a:p>
            <a:r>
              <a:rPr lang="en-US" sz="1200" dirty="0">
                <a:latin typeface="Helvetica Neue"/>
              </a:rPr>
              <a:t>Image from the Women Writers Project</a:t>
            </a:r>
          </a:p>
        </p:txBody>
      </p:sp>
    </p:spTree>
    <p:extLst>
      <p:ext uri="{BB962C8B-B14F-4D97-AF65-F5344CB8AC3E}">
        <p14:creationId xmlns:p14="http://schemas.microsoft.com/office/powerpoint/2010/main" val="24981009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try it out</a:t>
            </a:r>
          </a:p>
        </p:txBody>
      </p:sp>
      <p:pic>
        <p:nvPicPr>
          <p:cNvPr id="9218" name="Picture 2" descr="http://m.c.lnkd.licdn.com/mpr/mpr/AAEAAQAAAAAAAAIkAAAAJGY2ZDdmYTU3LWY0MzYtNDIzYS1iZWM0LTkwMmYxZGEzZmM4Nw.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559844" y="2392362"/>
            <a:ext cx="6648450" cy="38100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41090799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sample fragment</a:t>
            </a:r>
          </a:p>
        </p:txBody>
      </p:sp>
      <p:sp>
        <p:nvSpPr>
          <p:cNvPr id="3" name="Rectangle 2"/>
          <p:cNvSpPr/>
          <p:nvPr/>
        </p:nvSpPr>
        <p:spPr>
          <a:xfrm>
            <a:off x="838793" y="1913402"/>
            <a:ext cx="6098334" cy="4801315"/>
          </a:xfrm>
          <a:prstGeom prst="rect">
            <a:avLst/>
          </a:prstGeom>
        </p:spPr>
        <p:txBody>
          <a:bodyPr wrap="square">
            <a:spAutoFit/>
          </a:bodyPr>
          <a:lstStyle/>
          <a:p>
            <a:r>
              <a:rPr lang="en-US" dirty="0">
                <a:latin typeface="Helvetica Neue"/>
                <a:cs typeface="Helvetica Neue"/>
              </a:rPr>
              <a:t>First, lets mark-up the basic structure</a:t>
            </a:r>
          </a:p>
          <a:p>
            <a:endParaRPr lang="en-US" dirty="0">
              <a:latin typeface="Helvetica Neue"/>
              <a:cs typeface="Helvetica Neue"/>
            </a:endParaRPr>
          </a:p>
          <a:p>
            <a:r>
              <a:rPr lang="en-US" dirty="0">
                <a:latin typeface="Helvetica Neue"/>
                <a:cs typeface="Helvetica Neue"/>
              </a:rPr>
              <a:t>There are several levels of structure being represented here, large-scale, mid-level, and small.</a:t>
            </a:r>
          </a:p>
          <a:p>
            <a:endParaRPr lang="en-US" dirty="0">
              <a:latin typeface="Helvetica Neue"/>
              <a:cs typeface="Helvetica Neue"/>
            </a:endParaRPr>
          </a:p>
          <a:p>
            <a:r>
              <a:rPr lang="en-US" dirty="0">
                <a:latin typeface="Helvetica Neue"/>
                <a:cs typeface="Helvetica Neue"/>
              </a:rPr>
              <a:t>Large-scale elements, like the &lt;div&gt; in this example represent major document divisions. In the TEI, &lt;div&gt; provides us with basic structural chunks, and can nest recursively inside itself.</a:t>
            </a:r>
          </a:p>
          <a:p>
            <a:endParaRPr lang="en-US" dirty="0">
              <a:latin typeface="Helvetica Neue"/>
              <a:cs typeface="Helvetica Neue"/>
            </a:endParaRPr>
          </a:p>
          <a:p>
            <a:r>
              <a:rPr lang="en-US" dirty="0">
                <a:latin typeface="Helvetica Neue"/>
                <a:cs typeface="Helvetica Neue"/>
              </a:rPr>
              <a:t>Mid-level structural elements in this passage are &lt;head&gt;, &lt;p&gt;, &lt;list&gt; and &lt;item&gt; These can go inside a major division, and they contain words and phrase-level elements.</a:t>
            </a:r>
          </a:p>
          <a:p>
            <a:endParaRPr lang="en-US" dirty="0">
              <a:latin typeface="Helvetica Neue"/>
              <a:cs typeface="Helvetica Neue"/>
            </a:endParaRPr>
          </a:p>
          <a:p>
            <a:r>
              <a:rPr lang="en-US" dirty="0">
                <a:latin typeface="Helvetica Neue"/>
                <a:cs typeface="Helvetica Neue"/>
              </a:rPr>
              <a:t>The small elements represent individual words and phrases. In this passage, they are &lt;name&gt; and &lt;</a:t>
            </a:r>
            <a:r>
              <a:rPr lang="en-US" dirty="0" err="1">
                <a:latin typeface="Helvetica Neue"/>
                <a:cs typeface="Helvetica Neue"/>
              </a:rPr>
              <a:t>emph</a:t>
            </a:r>
            <a:r>
              <a:rPr lang="en-US" dirty="0">
                <a:latin typeface="Helvetica Neue"/>
                <a:cs typeface="Helvetica Neue"/>
              </a:rPr>
              <a:t>&gt;</a:t>
            </a:r>
          </a:p>
        </p:txBody>
      </p:sp>
      <p:sp>
        <p:nvSpPr>
          <p:cNvPr id="12" name="Rectangle 11"/>
          <p:cNvSpPr/>
          <p:nvPr/>
        </p:nvSpPr>
        <p:spPr>
          <a:xfrm>
            <a:off x="7185216" y="2379914"/>
            <a:ext cx="2400154" cy="369332"/>
          </a:xfrm>
          <a:prstGeom prst="rect">
            <a:avLst/>
          </a:prstGeom>
        </p:spPr>
        <p:txBody>
          <a:bodyPr wrap="none">
            <a:spAutoFit/>
          </a:bodyPr>
          <a:lstStyle/>
          <a:p>
            <a:r>
              <a:rPr lang="en-US" dirty="0">
                <a:latin typeface="Helvetica Neue"/>
              </a:rPr>
              <a:t>&lt;div type="chapter"&gt;</a:t>
            </a:r>
          </a:p>
        </p:txBody>
      </p:sp>
      <p:sp>
        <p:nvSpPr>
          <p:cNvPr id="13" name="TextBox 12"/>
          <p:cNvSpPr txBox="1"/>
          <p:nvPr/>
        </p:nvSpPr>
        <p:spPr>
          <a:xfrm>
            <a:off x="6547647" y="1681008"/>
            <a:ext cx="4936116" cy="646331"/>
          </a:xfrm>
          <a:prstGeom prst="rect">
            <a:avLst/>
          </a:prstGeom>
          <a:noFill/>
        </p:spPr>
        <p:txBody>
          <a:bodyPr wrap="square" rtlCol="0">
            <a:spAutoFit/>
          </a:bodyPr>
          <a:lstStyle/>
          <a:p>
            <a:r>
              <a:rPr lang="en-US" dirty="0">
                <a:latin typeface="Helvetica Neue"/>
                <a:cs typeface="Helvetica Neue"/>
              </a:rPr>
              <a:t>Add the following tags to our unmarked up text in order to form elements:</a:t>
            </a:r>
          </a:p>
        </p:txBody>
      </p:sp>
      <p:sp>
        <p:nvSpPr>
          <p:cNvPr id="14" name="Rectangle 13"/>
          <p:cNvSpPr/>
          <p:nvPr/>
        </p:nvSpPr>
        <p:spPr>
          <a:xfrm>
            <a:off x="7567149" y="2828131"/>
            <a:ext cx="974792" cy="369332"/>
          </a:xfrm>
          <a:prstGeom prst="rect">
            <a:avLst/>
          </a:prstGeom>
        </p:spPr>
        <p:txBody>
          <a:bodyPr wrap="none">
            <a:spAutoFit/>
          </a:bodyPr>
          <a:lstStyle/>
          <a:p>
            <a:r>
              <a:rPr lang="en-US" dirty="0">
                <a:latin typeface="Helvetica Neue"/>
              </a:rPr>
              <a:t>&lt;head&gt;</a:t>
            </a:r>
          </a:p>
        </p:txBody>
      </p:sp>
      <p:sp>
        <p:nvSpPr>
          <p:cNvPr id="15" name="Rectangle 14"/>
          <p:cNvSpPr/>
          <p:nvPr/>
        </p:nvSpPr>
        <p:spPr>
          <a:xfrm>
            <a:off x="7931195" y="3244334"/>
            <a:ext cx="619956" cy="369332"/>
          </a:xfrm>
          <a:prstGeom prst="rect">
            <a:avLst/>
          </a:prstGeom>
        </p:spPr>
        <p:txBody>
          <a:bodyPr wrap="none">
            <a:spAutoFit/>
          </a:bodyPr>
          <a:lstStyle/>
          <a:p>
            <a:r>
              <a:rPr lang="hr-HR" dirty="0">
                <a:latin typeface="Helvetica Neue"/>
              </a:rPr>
              <a:t>&lt;p&gt;</a:t>
            </a:r>
          </a:p>
        </p:txBody>
      </p:sp>
      <p:sp>
        <p:nvSpPr>
          <p:cNvPr id="16" name="Rectangle 15"/>
          <p:cNvSpPr/>
          <p:nvPr/>
        </p:nvSpPr>
        <p:spPr>
          <a:xfrm>
            <a:off x="8122387" y="4529162"/>
            <a:ext cx="752268" cy="369332"/>
          </a:xfrm>
          <a:prstGeom prst="rect">
            <a:avLst/>
          </a:prstGeom>
        </p:spPr>
        <p:txBody>
          <a:bodyPr wrap="none">
            <a:spAutoFit/>
          </a:bodyPr>
          <a:lstStyle/>
          <a:p>
            <a:r>
              <a:rPr lang="en-US" dirty="0">
                <a:latin typeface="Helvetica Neue"/>
              </a:rPr>
              <a:t>&lt;list&gt;</a:t>
            </a:r>
          </a:p>
        </p:txBody>
      </p:sp>
      <p:sp>
        <p:nvSpPr>
          <p:cNvPr id="18" name="Rectangle 17"/>
          <p:cNvSpPr/>
          <p:nvPr/>
        </p:nvSpPr>
        <p:spPr>
          <a:xfrm>
            <a:off x="8339424" y="4959513"/>
            <a:ext cx="906464" cy="369332"/>
          </a:xfrm>
          <a:prstGeom prst="rect">
            <a:avLst/>
          </a:prstGeom>
        </p:spPr>
        <p:txBody>
          <a:bodyPr wrap="none">
            <a:spAutoFit/>
          </a:bodyPr>
          <a:lstStyle/>
          <a:p>
            <a:r>
              <a:rPr lang="en-US" dirty="0">
                <a:latin typeface="Helvetica Neue"/>
              </a:rPr>
              <a:t>&lt;item&gt;</a:t>
            </a:r>
          </a:p>
        </p:txBody>
      </p:sp>
      <p:sp>
        <p:nvSpPr>
          <p:cNvPr id="19" name="Rectangle 18"/>
          <p:cNvSpPr/>
          <p:nvPr/>
        </p:nvSpPr>
        <p:spPr>
          <a:xfrm>
            <a:off x="8205794" y="3624278"/>
            <a:ext cx="1034811" cy="369332"/>
          </a:xfrm>
          <a:prstGeom prst="rect">
            <a:avLst/>
          </a:prstGeom>
        </p:spPr>
        <p:txBody>
          <a:bodyPr wrap="none">
            <a:spAutoFit/>
          </a:bodyPr>
          <a:lstStyle/>
          <a:p>
            <a:r>
              <a:rPr lang="en-US" dirty="0">
                <a:latin typeface="Helvetica Neue"/>
              </a:rPr>
              <a:t>&lt;name&gt;</a:t>
            </a:r>
          </a:p>
        </p:txBody>
      </p:sp>
      <p:sp>
        <p:nvSpPr>
          <p:cNvPr id="20" name="Rectangle 19"/>
          <p:cNvSpPr/>
          <p:nvPr/>
        </p:nvSpPr>
        <p:spPr>
          <a:xfrm>
            <a:off x="8596545" y="4058500"/>
            <a:ext cx="1063203" cy="369332"/>
          </a:xfrm>
          <a:prstGeom prst="rect">
            <a:avLst/>
          </a:prstGeom>
        </p:spPr>
        <p:txBody>
          <a:bodyPr wrap="none">
            <a:spAutoFit/>
          </a:bodyPr>
          <a:lstStyle/>
          <a:p>
            <a:r>
              <a:rPr lang="en-US" dirty="0">
                <a:latin typeface="Helvetica Neue"/>
              </a:rPr>
              <a:t>&lt;</a:t>
            </a:r>
            <a:r>
              <a:rPr lang="en-US" dirty="0" err="1">
                <a:latin typeface="Helvetica Neue"/>
              </a:rPr>
              <a:t>emph</a:t>
            </a:r>
            <a:r>
              <a:rPr lang="en-US" dirty="0">
                <a:latin typeface="Helvetica Neue"/>
              </a:rPr>
              <a:t>&gt;</a:t>
            </a:r>
          </a:p>
        </p:txBody>
      </p:sp>
    </p:spTree>
    <p:extLst>
      <p:ext uri="{BB962C8B-B14F-4D97-AF65-F5344CB8AC3E}">
        <p14:creationId xmlns:p14="http://schemas.microsoft.com/office/powerpoint/2010/main" val="39083914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sample fragment</a:t>
            </a:r>
          </a:p>
        </p:txBody>
      </p:sp>
      <p:sp>
        <p:nvSpPr>
          <p:cNvPr id="3" name="Rectangle 2"/>
          <p:cNvSpPr/>
          <p:nvPr/>
        </p:nvSpPr>
        <p:spPr>
          <a:xfrm>
            <a:off x="827938" y="1815701"/>
            <a:ext cx="9863466" cy="4665068"/>
          </a:xfrm>
          <a:prstGeom prst="rect">
            <a:avLst/>
          </a:prstGeom>
        </p:spPr>
        <p:txBody>
          <a:bodyPr wrap="square">
            <a:spAutoFit/>
          </a:bodyPr>
          <a:lstStyle/>
          <a:p>
            <a:r>
              <a:rPr lang="en-US" dirty="0">
                <a:latin typeface="Helvetica Neue"/>
                <a:cs typeface="Helvetica Neue"/>
              </a:rPr>
              <a:t>Now lets mark up the quotation.  Which TEI element should we choose?  </a:t>
            </a:r>
          </a:p>
          <a:p>
            <a:endParaRPr lang="en-US" dirty="0">
              <a:latin typeface="Helvetica Neue"/>
              <a:cs typeface="Helvetica Neue"/>
            </a:endParaRPr>
          </a:p>
          <a:p>
            <a:r>
              <a:rPr lang="en-US" dirty="0">
                <a:latin typeface="Helvetica Neue"/>
                <a:cs typeface="Helvetica Neue"/>
                <a:hlinkClick r:id="rId3"/>
              </a:rPr>
              <a:t>http://www.tei-c.org/release/doc/tei-p5-doc/en/html/CO.html#COHQQ</a:t>
            </a:r>
            <a:endParaRPr lang="en-US" dirty="0">
              <a:latin typeface="Helvetica Neue"/>
              <a:cs typeface="Helvetica Neue"/>
            </a:endParaRPr>
          </a:p>
          <a:p>
            <a:endParaRPr lang="en-US" dirty="0">
              <a:latin typeface="Helvetica Neue"/>
              <a:cs typeface="Helvetica Neue"/>
            </a:endParaRPr>
          </a:p>
          <a:p>
            <a:r>
              <a:rPr lang="en-US" dirty="0">
                <a:latin typeface="Helvetica Neue"/>
                <a:cs typeface="Helvetica Neue"/>
              </a:rPr>
              <a:t>Lets mark up the titles of the titles of works.</a:t>
            </a:r>
          </a:p>
          <a:p>
            <a:endParaRPr lang="en-US" dirty="0">
              <a:latin typeface="Helvetica Neue"/>
              <a:cs typeface="Helvetica Neue"/>
            </a:endParaRPr>
          </a:p>
          <a:p>
            <a:r>
              <a:rPr lang="en-US" dirty="0">
                <a:latin typeface="Helvetica Neue"/>
                <a:cs typeface="Helvetica Neue"/>
                <a:hlinkClick r:id="rId4"/>
              </a:rPr>
              <a:t>http://www.tei-c.org/release/doc/tei-p5-doc/en/html/ref-title.html</a:t>
            </a:r>
            <a:endParaRPr lang="en-US" dirty="0">
              <a:latin typeface="Helvetica Neue"/>
              <a:cs typeface="Helvetica Neue"/>
            </a:endParaRPr>
          </a:p>
          <a:p>
            <a:endParaRPr lang="en-US" dirty="0">
              <a:latin typeface="Helvetica Neue"/>
              <a:cs typeface="Helvetica Neue"/>
            </a:endParaRPr>
          </a:p>
          <a:p>
            <a:r>
              <a:rPr lang="en-US" dirty="0">
                <a:latin typeface="Helvetica Neue"/>
                <a:cs typeface="Helvetica Neue"/>
              </a:rPr>
              <a:t>We should also use the </a:t>
            </a:r>
            <a:r>
              <a:rPr lang="en-US" dirty="0" err="1">
                <a:latin typeface="Helvetica Neue"/>
                <a:cs typeface="Helvetica Neue"/>
              </a:rPr>
              <a:t>xml:lang</a:t>
            </a:r>
            <a:r>
              <a:rPr lang="en-US" dirty="0">
                <a:latin typeface="Helvetica Neue"/>
                <a:cs typeface="Helvetica Neue"/>
              </a:rPr>
              <a:t> attribute to indicate that the content of an element is in Latin.</a:t>
            </a:r>
          </a:p>
          <a:p>
            <a:endParaRPr lang="en-US" dirty="0">
              <a:latin typeface="Helvetica Neue"/>
              <a:cs typeface="Helvetica Neue"/>
            </a:endParaRPr>
          </a:p>
          <a:p>
            <a:r>
              <a:rPr lang="en-US" dirty="0">
                <a:latin typeface="Helvetica Neue"/>
                <a:cs typeface="Helvetica Neue"/>
              </a:rPr>
              <a:t>Finally lets add some attributes to the different names we found.</a:t>
            </a:r>
          </a:p>
          <a:p>
            <a:endParaRPr lang="en-US" dirty="0">
              <a:latin typeface="Helvetica Neue"/>
              <a:cs typeface="Helvetica Neue"/>
            </a:endParaRPr>
          </a:p>
          <a:p>
            <a:r>
              <a:rPr lang="en-US" dirty="0">
                <a:latin typeface="Helvetica Neue"/>
                <a:cs typeface="Helvetica Neue"/>
                <a:hlinkClick r:id="rId5"/>
              </a:rPr>
              <a:t>http://www.tei-c.org/release/doc/tei-p5-doc/en/html/ref-name.html</a:t>
            </a:r>
            <a:endParaRPr lang="en-US" dirty="0">
              <a:latin typeface="Helvetica Neue"/>
              <a:cs typeface="Helvetica Neue"/>
            </a:endParaRPr>
          </a:p>
          <a:p>
            <a:endParaRPr lang="en-US" dirty="0">
              <a:latin typeface="Helvetica Neue"/>
              <a:cs typeface="Helvetica Neue"/>
            </a:endParaRPr>
          </a:p>
          <a:p>
            <a:r>
              <a:rPr lang="en-US" dirty="0">
                <a:latin typeface="Helvetica Neue"/>
                <a:cs typeface="Helvetica Neue"/>
              </a:rPr>
              <a:t>Are there other types of ways to form these elements?  See for instance: </a:t>
            </a:r>
            <a:r>
              <a:rPr lang="en-US" dirty="0">
                <a:latin typeface="Helvetica Neue"/>
                <a:cs typeface="Helvetica Neue"/>
                <a:hlinkClick r:id="rId6"/>
              </a:rPr>
              <a:t>http://www.tei-c.org/release/doc/tei-p5-doc/en/html/ND.html#NDPER</a:t>
            </a:r>
            <a:endParaRPr lang="en-US" dirty="0">
              <a:latin typeface="Helvetica Neue"/>
              <a:cs typeface="Helvetica Neue"/>
            </a:endParaRPr>
          </a:p>
        </p:txBody>
      </p:sp>
    </p:spTree>
    <p:extLst>
      <p:ext uri="{BB962C8B-B14F-4D97-AF65-F5344CB8AC3E}">
        <p14:creationId xmlns:p14="http://schemas.microsoft.com/office/powerpoint/2010/main" val="8907992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Elements</a:t>
            </a:r>
          </a:p>
        </p:txBody>
      </p:sp>
      <p:sp>
        <p:nvSpPr>
          <p:cNvPr id="5" name="Rectangle 4"/>
          <p:cNvSpPr/>
          <p:nvPr/>
        </p:nvSpPr>
        <p:spPr>
          <a:xfrm>
            <a:off x="895140" y="1745647"/>
            <a:ext cx="8014219" cy="5816978"/>
          </a:xfrm>
          <a:prstGeom prst="rect">
            <a:avLst/>
          </a:prstGeom>
        </p:spPr>
        <p:txBody>
          <a:bodyPr wrap="square">
            <a:spAutoFit/>
          </a:bodyPr>
          <a:lstStyle/>
          <a:p>
            <a:r>
              <a:rPr lang="en-US" sz="1600" b="1" dirty="0">
                <a:latin typeface="Helvetica Neue"/>
                <a:cs typeface="Helvetica Neue"/>
              </a:rPr>
              <a:t>After </a:t>
            </a:r>
            <a:r>
              <a:rPr lang="en-US" sz="1600" b="1" dirty="0" err="1">
                <a:latin typeface="Helvetica Neue"/>
                <a:cs typeface="Helvetica Neue"/>
              </a:rPr>
              <a:t>nones</a:t>
            </a:r>
            <a:endParaRPr lang="en-US" sz="1600" b="1" dirty="0">
              <a:latin typeface="Helvetica Neue"/>
              <a:cs typeface="Helvetica Neue"/>
            </a:endParaRPr>
          </a:p>
          <a:p>
            <a:endParaRPr lang="en-US" sz="1600" i="1" dirty="0">
              <a:latin typeface="Helvetica Neue"/>
              <a:cs typeface="Helvetica Neue"/>
            </a:endParaRPr>
          </a:p>
          <a:p>
            <a:r>
              <a:rPr lang="en-US" sz="1600" b="1" i="1" dirty="0">
                <a:solidFill>
                  <a:srgbClr val="FF6600"/>
                </a:solidFill>
                <a:latin typeface="Helvetica Neue"/>
                <a:cs typeface="Helvetica Neue"/>
              </a:rPr>
              <a:t>At the Day of Judgment we shall not be asked what we have read, but what we have done.</a:t>
            </a:r>
          </a:p>
          <a:p>
            <a:endParaRPr lang="en-US" sz="1600" i="1" dirty="0">
              <a:latin typeface="Helvetica Neue"/>
              <a:cs typeface="Helvetica Neue"/>
            </a:endParaRPr>
          </a:p>
          <a:p>
            <a:r>
              <a:rPr lang="en-US" sz="1600" dirty="0">
                <a:latin typeface="Helvetica Neue"/>
                <a:cs typeface="Helvetica Neue"/>
              </a:rPr>
              <a:t>I leafed through the catalogue, and a feast of mysterious titles danced before my eyes:</a:t>
            </a:r>
          </a:p>
          <a:p>
            <a:endParaRPr lang="en-US" sz="1600" dirty="0">
              <a:latin typeface="Helvetica Neue"/>
              <a:cs typeface="Helvetica Neue"/>
            </a:endParaRPr>
          </a:p>
          <a:p>
            <a:pPr marL="342900" indent="-342900">
              <a:buFont typeface="+mj-lt"/>
              <a:buAutoNum type="arabicPeriod"/>
            </a:pPr>
            <a:r>
              <a:rPr lang="en-US" sz="1600" dirty="0">
                <a:latin typeface="Helvetica Neue"/>
                <a:cs typeface="Helvetica Neue"/>
              </a:rPr>
              <a:t>Algebra by Al-</a:t>
            </a:r>
            <a:r>
              <a:rPr lang="en-US" sz="1600" dirty="0" err="1">
                <a:latin typeface="Helvetica Neue"/>
                <a:cs typeface="Helvetica Neue"/>
              </a:rPr>
              <a:t>Kuwarizimi</a:t>
            </a:r>
            <a:endParaRPr lang="en-US" sz="1600" dirty="0">
              <a:latin typeface="Helvetica Neue"/>
              <a:cs typeface="Helvetica Neue"/>
            </a:endParaRPr>
          </a:p>
          <a:p>
            <a:pPr marL="342900" indent="-342900">
              <a:buFont typeface="+mj-lt"/>
              <a:buAutoNum type="arabicPeriod"/>
            </a:pPr>
            <a:r>
              <a:rPr lang="is-IS" sz="1600" dirty="0">
                <a:latin typeface="Helvetica Neue"/>
                <a:cs typeface="Helvetica Neue"/>
              </a:rPr>
              <a:t>Gesta francorum</a:t>
            </a:r>
          </a:p>
          <a:p>
            <a:pPr marL="342900" indent="-342900">
              <a:buFont typeface="+mj-lt"/>
              <a:buAutoNum type="arabicPeriod"/>
            </a:pPr>
            <a:r>
              <a:rPr lang="is-IS" sz="1600" dirty="0">
                <a:latin typeface="Helvetica Neue"/>
                <a:cs typeface="Helvetica Neue"/>
              </a:rPr>
              <a:t>De pentagono Salomonis</a:t>
            </a:r>
          </a:p>
          <a:p>
            <a:endParaRPr lang="is-IS" sz="1600" i="1" dirty="0">
              <a:latin typeface="Helvetica Neue"/>
              <a:cs typeface="Helvetica Neue"/>
            </a:endParaRPr>
          </a:p>
          <a:p>
            <a:r>
              <a:rPr lang="is-IS" sz="1600" dirty="0">
                <a:latin typeface="Helvetica Neue"/>
                <a:cs typeface="Helvetica Neue"/>
              </a:rPr>
              <a:t>I was not suprised that the mystery of the crimes should involve the library. For these men devoted to writing, the library was at once the celestial Jerusalem and an underground world on the border between terra incognita and </a:t>
            </a:r>
            <a:r>
              <a:rPr lang="is-IS" sz="1600" i="1" dirty="0">
                <a:latin typeface="Helvetica Neue"/>
                <a:cs typeface="Helvetica Neue"/>
              </a:rPr>
              <a:t>Hades</a:t>
            </a:r>
            <a:r>
              <a:rPr lang="is-IS" sz="1600" dirty="0">
                <a:latin typeface="Helvetica Neue"/>
                <a:cs typeface="Helvetica Neue"/>
              </a:rPr>
              <a:t>...</a:t>
            </a:r>
          </a:p>
          <a:p>
            <a:endParaRPr lang="is-IS" sz="1600" dirty="0">
              <a:latin typeface="Helvetica Neue"/>
              <a:cs typeface="Helvetica Neue"/>
            </a:endParaRPr>
          </a:p>
          <a:p>
            <a:r>
              <a:rPr lang="is-IS" sz="1600" dirty="0">
                <a:latin typeface="Helvetica Neue"/>
                <a:cs typeface="Helvetica Neue"/>
              </a:rPr>
              <a:t>I made bold to ask for further information.  Malachi looked at me sternly: “Perhaps you do no know, or have forgotten, that it right and sufficient that </a:t>
            </a:r>
            <a:r>
              <a:rPr lang="is-IS" sz="1600" i="1" dirty="0">
                <a:latin typeface="Helvetica Neue"/>
                <a:cs typeface="Helvetica Neue"/>
              </a:rPr>
              <a:t>only the librarian</a:t>
            </a:r>
            <a:r>
              <a:rPr lang="is-IS" sz="1600" dirty="0">
                <a:latin typeface="Helvetica Neue"/>
                <a:cs typeface="Helvetica Neue"/>
              </a:rPr>
              <a:t> know how to decipher these things. For as the psalmist says: </a:t>
            </a:r>
            <a:r>
              <a:rPr lang="en-US" sz="1600" dirty="0">
                <a:latin typeface="Helvetica Neue"/>
                <a:cs typeface="Helvetica Neue"/>
              </a:rPr>
              <a:t>To the making of many books there is no end, and much devotion to them is wearisome to the flesh. </a:t>
            </a:r>
          </a:p>
          <a:p>
            <a:endParaRPr lang="is-IS" sz="1600" dirty="0">
              <a:latin typeface="Helvetica Neue"/>
            </a:endParaRPr>
          </a:p>
          <a:p>
            <a:endParaRPr lang="is-IS" dirty="0">
              <a:latin typeface="Helvetica Neue"/>
            </a:endParaRPr>
          </a:p>
          <a:p>
            <a:r>
              <a:rPr lang="en-US" i="1" dirty="0">
                <a:latin typeface="Helvetica Neue"/>
              </a:rPr>
              <a:t> </a:t>
            </a:r>
          </a:p>
        </p:txBody>
      </p:sp>
      <p:sp>
        <p:nvSpPr>
          <p:cNvPr id="6" name="Rectangle 5"/>
          <p:cNvSpPr/>
          <p:nvPr/>
        </p:nvSpPr>
        <p:spPr>
          <a:xfrm>
            <a:off x="8876776" y="2376515"/>
            <a:ext cx="2865839" cy="3970318"/>
          </a:xfrm>
          <a:prstGeom prst="rect">
            <a:avLst/>
          </a:prstGeom>
        </p:spPr>
        <p:txBody>
          <a:bodyPr wrap="square">
            <a:spAutoFit/>
          </a:bodyPr>
          <a:lstStyle/>
          <a:p>
            <a:r>
              <a:rPr lang="en-US" dirty="0">
                <a:latin typeface="Helvetica Neue"/>
              </a:rPr>
              <a:t>Read up on our new element!</a:t>
            </a:r>
          </a:p>
          <a:p>
            <a:endParaRPr lang="en-US" dirty="0">
              <a:latin typeface="Helvetica Neue"/>
            </a:endParaRPr>
          </a:p>
          <a:p>
            <a:endParaRPr lang="en-US" dirty="0">
              <a:latin typeface="Helvetica Neue"/>
            </a:endParaRPr>
          </a:p>
          <a:p>
            <a:r>
              <a:rPr lang="en-US" dirty="0">
                <a:latin typeface="Helvetica Neue"/>
                <a:hlinkClick r:id="rId3"/>
              </a:rPr>
              <a:t>http://www.tei-c.org/release/doc/tei-p5-doc/en/html/ref-epigraph.html</a:t>
            </a:r>
            <a:endParaRPr lang="en-US" dirty="0">
              <a:latin typeface="Helvetica Neue"/>
            </a:endParaRPr>
          </a:p>
          <a:p>
            <a:endParaRPr lang="en-US" dirty="0">
              <a:latin typeface="Helvetica Neue"/>
            </a:endParaRPr>
          </a:p>
          <a:p>
            <a:r>
              <a:rPr lang="en-US" dirty="0">
                <a:latin typeface="Helvetica Neue"/>
              </a:rPr>
              <a:t>and</a:t>
            </a:r>
          </a:p>
          <a:p>
            <a:endParaRPr lang="en-US" dirty="0">
              <a:latin typeface="Helvetica Neue"/>
            </a:endParaRPr>
          </a:p>
          <a:p>
            <a:r>
              <a:rPr lang="en-US" dirty="0">
                <a:latin typeface="Helvetica Neue"/>
                <a:hlinkClick r:id="rId4"/>
              </a:rPr>
              <a:t>http://</a:t>
            </a:r>
            <a:r>
              <a:rPr lang="en-US" dirty="0" err="1">
                <a:latin typeface="Helvetica Neue"/>
                <a:hlinkClick r:id="rId4"/>
              </a:rPr>
              <a:t>www.tei-c.org</a:t>
            </a:r>
            <a:r>
              <a:rPr lang="en-US" dirty="0">
                <a:latin typeface="Helvetica Neue"/>
                <a:hlinkClick r:id="rId4"/>
              </a:rPr>
              <a:t>/release/doc/tei-p5-doc/en/html/examples-</a:t>
            </a:r>
            <a:r>
              <a:rPr lang="en-US" dirty="0" err="1">
                <a:latin typeface="Helvetica Neue"/>
                <a:hlinkClick r:id="rId4"/>
              </a:rPr>
              <a:t>bibl.html</a:t>
            </a:r>
            <a:endParaRPr lang="en-US" dirty="0">
              <a:latin typeface="Helvetica Neue"/>
            </a:endParaRPr>
          </a:p>
        </p:txBody>
      </p:sp>
    </p:spTree>
    <p:extLst>
      <p:ext uri="{BB962C8B-B14F-4D97-AF65-F5344CB8AC3E}">
        <p14:creationId xmlns:p14="http://schemas.microsoft.com/office/powerpoint/2010/main" val="11689129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Elements</a:t>
            </a:r>
          </a:p>
        </p:txBody>
      </p:sp>
      <p:sp>
        <p:nvSpPr>
          <p:cNvPr id="3" name="Rectangle 2"/>
          <p:cNvSpPr/>
          <p:nvPr/>
        </p:nvSpPr>
        <p:spPr>
          <a:xfrm>
            <a:off x="1211384" y="1923651"/>
            <a:ext cx="9808307" cy="2862323"/>
          </a:xfrm>
          <a:prstGeom prst="rect">
            <a:avLst/>
          </a:prstGeom>
        </p:spPr>
        <p:txBody>
          <a:bodyPr wrap="square">
            <a:spAutoFit/>
          </a:bodyPr>
          <a:lstStyle/>
          <a:p>
            <a:r>
              <a:rPr lang="en-US" dirty="0">
                <a:latin typeface="Helvetica Neue"/>
                <a:cs typeface="Helvetica Neue"/>
              </a:rPr>
              <a:t>Here we have even more elements.</a:t>
            </a:r>
          </a:p>
          <a:p>
            <a:endParaRPr lang="en-US" dirty="0">
              <a:latin typeface="Helvetica Neue"/>
              <a:cs typeface="Helvetica Neue"/>
            </a:endParaRPr>
          </a:p>
          <a:p>
            <a:r>
              <a:rPr lang="en-US" dirty="0">
                <a:latin typeface="Helvetica Neue"/>
                <a:cs typeface="Helvetica Neue"/>
              </a:rPr>
              <a:t>We’ve added an epigraph which contains a quote as well as the bibliographic information about where the quote came from (in </a:t>
            </a:r>
            <a:r>
              <a:rPr lang="en-US" dirty="0" err="1">
                <a:latin typeface="Helvetica Neue"/>
                <a:cs typeface="Helvetica Neue"/>
              </a:rPr>
              <a:t>bibl</a:t>
            </a:r>
            <a:r>
              <a:rPr lang="en-US" dirty="0">
                <a:latin typeface="Helvetica Neue"/>
                <a:cs typeface="Helvetica Neue"/>
              </a:rPr>
              <a:t>, title and author).</a:t>
            </a:r>
          </a:p>
          <a:p>
            <a:endParaRPr lang="en-US" dirty="0">
              <a:latin typeface="Helvetica Neue"/>
              <a:cs typeface="Helvetica Neue"/>
            </a:endParaRPr>
          </a:p>
          <a:p>
            <a:r>
              <a:rPr lang="en-US" dirty="0">
                <a:latin typeface="Helvetica Neue"/>
                <a:cs typeface="Helvetica Neue"/>
              </a:rPr>
              <a:t>We can also record quotes and the names of works within the running text of the chapter. </a:t>
            </a:r>
          </a:p>
          <a:p>
            <a:endParaRPr lang="en-US" dirty="0">
              <a:latin typeface="Helvetica Neue"/>
              <a:cs typeface="Helvetica Neue"/>
            </a:endParaRPr>
          </a:p>
          <a:p>
            <a:r>
              <a:rPr lang="en-US" dirty="0">
                <a:latin typeface="Helvetica Neue"/>
                <a:cs typeface="Helvetica Neue"/>
              </a:rPr>
              <a:t>Note that all of the possible encodings we’ve recorded in the past three slides are valid. Depending on the aims of your project, you could have employed any of the above encodings—or even more complex ones, if your project is invested in recording other textual features.</a:t>
            </a:r>
          </a:p>
        </p:txBody>
      </p:sp>
    </p:spTree>
    <p:extLst>
      <p:ext uri="{BB962C8B-B14F-4D97-AF65-F5344CB8AC3E}">
        <p14:creationId xmlns:p14="http://schemas.microsoft.com/office/powerpoint/2010/main" val="35468954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EpiDoc</a:t>
            </a:r>
            <a:endParaRPr lang="en-US" dirty="0"/>
          </a:p>
        </p:txBody>
      </p:sp>
      <p:sp>
        <p:nvSpPr>
          <p:cNvPr id="3" name="Rectangle 2"/>
          <p:cNvSpPr/>
          <p:nvPr/>
        </p:nvSpPr>
        <p:spPr>
          <a:xfrm>
            <a:off x="1008282" y="1791115"/>
            <a:ext cx="10243414" cy="3139321"/>
          </a:xfrm>
          <a:prstGeom prst="rect">
            <a:avLst/>
          </a:prstGeom>
        </p:spPr>
        <p:txBody>
          <a:bodyPr wrap="square">
            <a:spAutoFit/>
          </a:bodyPr>
          <a:lstStyle/>
          <a:p>
            <a:r>
              <a:rPr lang="en-US" dirty="0" err="1">
                <a:latin typeface="Helvetica Neue"/>
                <a:cs typeface="Helvetica Neue"/>
              </a:rPr>
              <a:t>EpiDoc</a:t>
            </a:r>
            <a:r>
              <a:rPr lang="en-US" dirty="0">
                <a:latin typeface="Helvetica Neue"/>
                <a:cs typeface="Helvetica Neue"/>
              </a:rPr>
              <a:t> is an international, collaborative effort that provides guidelines and tools for encoding scholarly and educational editions of ancient documents. It uses a subset of the Text Encoding Initiative's standard for the representation of texts in digital form and was developed initially for the publication of digital editions of ancient inscriptions (e.g. Inscriptions of </a:t>
            </a:r>
            <a:r>
              <a:rPr lang="en-US" dirty="0" err="1">
                <a:latin typeface="Helvetica Neue"/>
                <a:cs typeface="Helvetica Neue"/>
              </a:rPr>
              <a:t>Aphrodisias</a:t>
            </a:r>
            <a:r>
              <a:rPr lang="en-US" dirty="0">
                <a:latin typeface="Helvetica Neue"/>
                <a:cs typeface="Helvetica Neue"/>
              </a:rPr>
              <a:t>, </a:t>
            </a:r>
            <a:r>
              <a:rPr lang="en-US" dirty="0" err="1">
                <a:latin typeface="Helvetica Neue"/>
                <a:cs typeface="Helvetica Neue"/>
              </a:rPr>
              <a:t>Vindolanda</a:t>
            </a:r>
            <a:r>
              <a:rPr lang="en-US" dirty="0">
                <a:latin typeface="Helvetica Neue"/>
                <a:cs typeface="Helvetica Neue"/>
              </a:rPr>
              <a:t> Tablets). </a:t>
            </a:r>
          </a:p>
          <a:p>
            <a:endParaRPr lang="en-US" dirty="0">
              <a:latin typeface="Helvetica Neue"/>
              <a:cs typeface="Helvetica Neue"/>
            </a:endParaRPr>
          </a:p>
          <a:p>
            <a:r>
              <a:rPr lang="en-US" dirty="0">
                <a:latin typeface="Helvetica Neue"/>
                <a:cs typeface="Helvetica Neue"/>
              </a:rPr>
              <a:t>Its domain has expanded to include the publication of papyri and manuscripts (e.g. </a:t>
            </a:r>
            <a:r>
              <a:rPr lang="en-US" dirty="0" err="1">
                <a:latin typeface="Helvetica Neue"/>
                <a:cs typeface="Helvetica Neue"/>
              </a:rPr>
              <a:t>Papyri.info</a:t>
            </a:r>
            <a:r>
              <a:rPr lang="en-US" dirty="0">
                <a:latin typeface="Helvetica Neue"/>
                <a:cs typeface="Helvetica Neue"/>
              </a:rPr>
              <a:t>). It addresses not only the transcription and editorial treatment of texts themselves, but also the history and materiality of the objects on which the texts appear (i.e., manuscripts, monuments, tablets, papyri, and other text-bearing objects).</a:t>
            </a:r>
          </a:p>
          <a:p>
            <a:endParaRPr lang="en-US" dirty="0">
              <a:latin typeface="Helvetica Neue"/>
              <a:cs typeface="Helvetica Neue"/>
            </a:endParaRPr>
          </a:p>
        </p:txBody>
      </p:sp>
    </p:spTree>
    <p:extLst>
      <p:ext uri="{BB962C8B-B14F-4D97-AF65-F5344CB8AC3E}">
        <p14:creationId xmlns:p14="http://schemas.microsoft.com/office/powerpoint/2010/main" val="4315217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EpiDoc</a:t>
            </a:r>
            <a:r>
              <a:rPr lang="en-US" dirty="0"/>
              <a:t> Guidelines</a:t>
            </a:r>
          </a:p>
        </p:txBody>
      </p:sp>
      <p:sp>
        <p:nvSpPr>
          <p:cNvPr id="3" name="Rectangle 2"/>
          <p:cNvSpPr/>
          <p:nvPr/>
        </p:nvSpPr>
        <p:spPr>
          <a:xfrm>
            <a:off x="979835" y="1972226"/>
            <a:ext cx="4878027" cy="2585323"/>
          </a:xfrm>
          <a:prstGeom prst="rect">
            <a:avLst/>
          </a:prstGeom>
        </p:spPr>
        <p:txBody>
          <a:bodyPr wrap="square">
            <a:spAutoFit/>
          </a:bodyPr>
          <a:lstStyle/>
          <a:p>
            <a:r>
              <a:rPr lang="en-US" dirty="0">
                <a:latin typeface="Helvetica Neue"/>
                <a:cs typeface="Helvetica Neue"/>
              </a:rPr>
              <a:t>When working with </a:t>
            </a:r>
            <a:r>
              <a:rPr lang="en-US" dirty="0" err="1">
                <a:latin typeface="Helvetica Neue"/>
                <a:cs typeface="Helvetica Neue"/>
              </a:rPr>
              <a:t>epiDoc</a:t>
            </a:r>
            <a:r>
              <a:rPr lang="en-US" dirty="0">
                <a:latin typeface="Helvetica Neue"/>
                <a:cs typeface="Helvetica Neue"/>
              </a:rPr>
              <a:t>, it helpful to acquaint yourself with the </a:t>
            </a:r>
            <a:r>
              <a:rPr lang="en-US" dirty="0">
                <a:latin typeface="Helvetica Neue"/>
                <a:cs typeface="Helvetica Neue"/>
                <a:hlinkClick r:id="rId3"/>
              </a:rPr>
              <a:t>transcription guidelines</a:t>
            </a:r>
            <a:r>
              <a:rPr lang="en-US" dirty="0">
                <a:latin typeface="Helvetica Neue"/>
                <a:cs typeface="Helvetica Neue"/>
              </a:rPr>
              <a:t> in order to answer questions such as</a:t>
            </a:r>
            <a:r>
              <a:rPr lang="mr-IN" dirty="0">
                <a:latin typeface="Helvetica Neue"/>
                <a:cs typeface="Helvetica Neue"/>
              </a:rPr>
              <a:t>…</a:t>
            </a:r>
            <a:r>
              <a:rPr lang="en-US" dirty="0">
                <a:latin typeface="Helvetica Neue"/>
                <a:cs typeface="Helvetica Neue"/>
              </a:rPr>
              <a:t>.</a:t>
            </a:r>
          </a:p>
          <a:p>
            <a:endParaRPr lang="en-US" dirty="0">
              <a:latin typeface="Helvetica Neue"/>
              <a:cs typeface="Helvetica Neue"/>
            </a:endParaRPr>
          </a:p>
          <a:p>
            <a:r>
              <a:rPr lang="en-US" dirty="0">
                <a:latin typeface="Helvetica Neue"/>
                <a:cs typeface="Helvetica Neue"/>
              </a:rPr>
              <a:t>What do I do if a word is divided across a line?  How do I handle an abbreviation, what about something that is illegible?</a:t>
            </a:r>
          </a:p>
          <a:p>
            <a:endParaRPr lang="en-US" dirty="0">
              <a:latin typeface="Helvetica Neue"/>
              <a:cs typeface="Helvetica Neue"/>
            </a:endParaRPr>
          </a:p>
        </p:txBody>
      </p:sp>
      <p:sp>
        <p:nvSpPr>
          <p:cNvPr id="4" name="Rectangle 3"/>
          <p:cNvSpPr/>
          <p:nvPr/>
        </p:nvSpPr>
        <p:spPr>
          <a:xfrm>
            <a:off x="5728265" y="3252408"/>
            <a:ext cx="5987460" cy="646331"/>
          </a:xfrm>
          <a:prstGeom prst="rect">
            <a:avLst/>
          </a:prstGeom>
        </p:spPr>
        <p:txBody>
          <a:bodyPr wrap="square">
            <a:spAutoFit/>
          </a:bodyPr>
          <a:lstStyle/>
          <a:p>
            <a:r>
              <a:rPr lang="en-US" dirty="0">
                <a:solidFill>
                  <a:srgbClr val="011DA7"/>
                </a:solidFill>
                <a:latin typeface="Helvetica"/>
                <a:ea typeface="Helvetica"/>
                <a:cs typeface="Helvetica"/>
              </a:rPr>
              <a:t>&lt;</a:t>
            </a:r>
            <a:r>
              <a:rPr lang="en-US" dirty="0" err="1">
                <a:solidFill>
                  <a:srgbClr val="011DA7"/>
                </a:solidFill>
                <a:latin typeface="Helvetica"/>
                <a:ea typeface="Helvetica"/>
                <a:cs typeface="Helvetica"/>
              </a:rPr>
              <a:t>lb</a:t>
            </a:r>
            <a:r>
              <a:rPr lang="en-US" dirty="0">
                <a:solidFill>
                  <a:srgbClr val="F9985E"/>
                </a:solidFill>
                <a:latin typeface="Helvetica"/>
                <a:ea typeface="Helvetica"/>
                <a:cs typeface="Helvetica"/>
              </a:rPr>
              <a:t> n</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"2"</a:t>
            </a:r>
            <a:r>
              <a:rPr lang="en-US" dirty="0">
                <a:solidFill>
                  <a:srgbClr val="011DA7"/>
                </a:solidFill>
                <a:latin typeface="Helvetica"/>
                <a:ea typeface="Helvetica"/>
                <a:cs typeface="Helvetica"/>
              </a:rPr>
              <a:t>/&gt;</a:t>
            </a:r>
            <a:r>
              <a:rPr lang="en-US" dirty="0">
                <a:solidFill>
                  <a:srgbClr val="000000"/>
                </a:solidFill>
                <a:latin typeface="Helvetica"/>
                <a:ea typeface="Helvetica"/>
                <a:cs typeface="Helvetica"/>
              </a:rPr>
              <a:t>Together with table Re-</a:t>
            </a:r>
          </a:p>
          <a:p>
            <a:r>
              <a:rPr lang="en-US" dirty="0">
                <a:solidFill>
                  <a:srgbClr val="011DA7"/>
                </a:solidFill>
                <a:latin typeface="Helvetica"/>
                <a:ea typeface="Helvetica"/>
                <a:cs typeface="Helvetica"/>
              </a:rPr>
              <a:t>&lt;</a:t>
            </a:r>
            <a:r>
              <a:rPr lang="en-US" dirty="0" err="1">
                <a:solidFill>
                  <a:srgbClr val="011DA7"/>
                </a:solidFill>
                <a:latin typeface="Helvetica"/>
                <a:ea typeface="Helvetica"/>
                <a:cs typeface="Helvetica"/>
              </a:rPr>
              <a:t>lb</a:t>
            </a:r>
            <a:r>
              <a:rPr lang="en-US" dirty="0">
                <a:solidFill>
                  <a:srgbClr val="F9985E"/>
                </a:solidFill>
                <a:latin typeface="Helvetica"/>
                <a:ea typeface="Helvetica"/>
                <a:cs typeface="Helvetica"/>
              </a:rPr>
              <a:t> n</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"3"</a:t>
            </a:r>
            <a:r>
              <a:rPr lang="en-US" dirty="0">
                <a:solidFill>
                  <a:srgbClr val="F9985E"/>
                </a:solidFill>
                <a:latin typeface="Helvetica"/>
                <a:ea typeface="Helvetica"/>
                <a:cs typeface="Helvetica"/>
              </a:rPr>
              <a:t> break</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"no"</a:t>
            </a:r>
            <a:r>
              <a:rPr lang="en-US" dirty="0">
                <a:solidFill>
                  <a:srgbClr val="011DA7"/>
                </a:solidFill>
                <a:latin typeface="Helvetica"/>
                <a:ea typeface="Helvetica"/>
                <a:cs typeface="Helvetica"/>
              </a:rPr>
              <a:t>/&gt;</a:t>
            </a:r>
            <a:r>
              <a:rPr lang="en-US" dirty="0" err="1">
                <a:solidFill>
                  <a:srgbClr val="000000"/>
                </a:solidFill>
                <a:latin typeface="Helvetica"/>
                <a:ea typeface="Helvetica"/>
                <a:cs typeface="Helvetica"/>
              </a:rPr>
              <a:t>medies</a:t>
            </a:r>
            <a:r>
              <a:rPr lang="mr-IN" dirty="0">
                <a:solidFill>
                  <a:srgbClr val="000000"/>
                </a:solidFill>
                <a:latin typeface="Helvetica"/>
                <a:ea typeface="Helvetica"/>
                <a:cs typeface="Helvetica"/>
              </a:rPr>
              <a:t>…</a:t>
            </a:r>
            <a:r>
              <a:rPr lang="en-US" dirty="0">
                <a:solidFill>
                  <a:srgbClr val="000000"/>
                </a:solidFill>
                <a:latin typeface="Helvetica"/>
                <a:ea typeface="Helvetica"/>
                <a:cs typeface="Helvetica"/>
              </a:rPr>
              <a:t>..</a:t>
            </a:r>
            <a:endParaRPr lang="en-US" dirty="0">
              <a:latin typeface="Helvetica Neue"/>
            </a:endParaRPr>
          </a:p>
        </p:txBody>
      </p:sp>
      <p:pic>
        <p:nvPicPr>
          <p:cNvPr id="5" name="Picture 4" descr="Screen Shot 2017-02-28 at 10.58.04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7145" y="2219006"/>
            <a:ext cx="5880100" cy="952500"/>
          </a:xfrm>
          <a:prstGeom prst="rect">
            <a:avLst/>
          </a:prstGeom>
        </p:spPr>
      </p:pic>
      <p:sp>
        <p:nvSpPr>
          <p:cNvPr id="6" name="Rectangle 5"/>
          <p:cNvSpPr/>
          <p:nvPr/>
        </p:nvSpPr>
        <p:spPr>
          <a:xfrm>
            <a:off x="2245588" y="4536000"/>
            <a:ext cx="9400501" cy="1754327"/>
          </a:xfrm>
          <a:prstGeom prst="rect">
            <a:avLst/>
          </a:prstGeom>
        </p:spPr>
        <p:txBody>
          <a:bodyPr wrap="square">
            <a:spAutoFit/>
          </a:bodyPr>
          <a:lstStyle/>
          <a:p>
            <a:r>
              <a:rPr lang="en-US" dirty="0">
                <a:latin typeface="Helvetica Neue"/>
                <a:cs typeface="Helvetica Neue"/>
              </a:rPr>
              <a:t>The </a:t>
            </a:r>
            <a:r>
              <a:rPr lang="en-US" dirty="0" err="1">
                <a:latin typeface="Helvetica Neue"/>
                <a:cs typeface="Helvetica Neue"/>
              </a:rPr>
              <a:t>EpiDoc</a:t>
            </a:r>
            <a:r>
              <a:rPr lang="en-US" dirty="0">
                <a:latin typeface="Helvetica Neue"/>
                <a:cs typeface="Helvetica Neue"/>
              </a:rPr>
              <a:t> Guidelines recommend a rather restricted set of TEI elements, content models, attributes and values, such that an </a:t>
            </a:r>
            <a:r>
              <a:rPr lang="en-US" dirty="0" err="1">
                <a:latin typeface="Helvetica Neue"/>
                <a:cs typeface="Helvetica Neue"/>
              </a:rPr>
              <a:t>EpiDoc</a:t>
            </a:r>
            <a:r>
              <a:rPr lang="en-US" dirty="0">
                <a:latin typeface="Helvetica Neue"/>
                <a:cs typeface="Helvetica Neue"/>
              </a:rPr>
              <a:t> file is always also a valid TEI file, but not every TEI file is valid </a:t>
            </a:r>
            <a:r>
              <a:rPr lang="en-US" dirty="0" err="1">
                <a:latin typeface="Helvetica Neue"/>
                <a:cs typeface="Helvetica Neue"/>
              </a:rPr>
              <a:t>EpiDoc</a:t>
            </a:r>
            <a:r>
              <a:rPr lang="en-US" dirty="0">
                <a:latin typeface="Helvetica Neue"/>
                <a:cs typeface="Helvetica Neue"/>
              </a:rPr>
              <a:t>. Where the </a:t>
            </a:r>
            <a:r>
              <a:rPr lang="en-US" dirty="0" err="1">
                <a:latin typeface="Helvetica Neue"/>
                <a:cs typeface="Helvetica Neue"/>
              </a:rPr>
              <a:t>EpiDoc</a:t>
            </a:r>
            <a:r>
              <a:rPr lang="en-US" dirty="0">
                <a:latin typeface="Helvetica Neue"/>
                <a:cs typeface="Helvetica Neue"/>
              </a:rPr>
              <a:t> Guidelines are more restrictive than the TEI, the former should be considered to </a:t>
            </a:r>
            <a:r>
              <a:rPr lang="en-US" dirty="0" err="1">
                <a:latin typeface="Helvetica Neue"/>
                <a:cs typeface="Helvetica Neue"/>
              </a:rPr>
              <a:t>supercede</a:t>
            </a:r>
            <a:r>
              <a:rPr lang="en-US" dirty="0">
                <a:latin typeface="Helvetica Neue"/>
                <a:cs typeface="Helvetica Neue"/>
              </a:rPr>
              <a:t> the latter; but where the TEI goes into more detail, or offers a more useful range of examples, it should of course be consulted and considered the canonical source for all </a:t>
            </a:r>
            <a:r>
              <a:rPr lang="en-US" dirty="0" err="1">
                <a:latin typeface="Helvetica Neue"/>
                <a:cs typeface="Helvetica Neue"/>
              </a:rPr>
              <a:t>EpiDoc</a:t>
            </a:r>
            <a:r>
              <a:rPr lang="en-US" dirty="0">
                <a:latin typeface="Helvetica Neue"/>
                <a:cs typeface="Helvetica Neue"/>
              </a:rPr>
              <a:t> usage.</a:t>
            </a:r>
          </a:p>
        </p:txBody>
      </p:sp>
      <p:pic>
        <p:nvPicPr>
          <p:cNvPr id="7" name="Picture 6"/>
          <p:cNvPicPr>
            <a:picLocks noChangeAspect="1"/>
          </p:cNvPicPr>
          <p:nvPr/>
        </p:nvPicPr>
        <p:blipFill>
          <a:blip r:embed="rId5"/>
          <a:stretch>
            <a:fillRect/>
          </a:stretch>
        </p:blipFill>
        <p:spPr>
          <a:xfrm>
            <a:off x="938645" y="4744137"/>
            <a:ext cx="1252913" cy="1110916"/>
          </a:xfrm>
          <a:prstGeom prst="rect">
            <a:avLst/>
          </a:prstGeom>
        </p:spPr>
      </p:pic>
    </p:spTree>
    <p:extLst>
      <p:ext uri="{BB962C8B-B14F-4D97-AF65-F5344CB8AC3E}">
        <p14:creationId xmlns:p14="http://schemas.microsoft.com/office/powerpoint/2010/main" val="2014965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Abbreviations</a:t>
            </a:r>
          </a:p>
        </p:txBody>
      </p:sp>
      <p:sp>
        <p:nvSpPr>
          <p:cNvPr id="6" name="Rectangle 5"/>
          <p:cNvSpPr/>
          <p:nvPr/>
        </p:nvSpPr>
        <p:spPr>
          <a:xfrm>
            <a:off x="623603" y="5481829"/>
            <a:ext cx="5822928" cy="369332"/>
          </a:xfrm>
          <a:prstGeom prst="rect">
            <a:avLst/>
          </a:prstGeom>
        </p:spPr>
        <p:txBody>
          <a:bodyPr wrap="none">
            <a:spAutoFit/>
          </a:bodyPr>
          <a:lstStyle/>
          <a:p>
            <a:r>
              <a:rPr lang="en-US" dirty="0">
                <a:hlinkClick r:id="rId2"/>
              </a:rPr>
              <a:t>http://</a:t>
            </a:r>
            <a:r>
              <a:rPr lang="en-US" dirty="0" err="1">
                <a:hlinkClick r:id="rId2"/>
              </a:rPr>
              <a:t>www.stoa.org</a:t>
            </a:r>
            <a:r>
              <a:rPr lang="en-US" dirty="0">
                <a:hlinkClick r:id="rId2"/>
              </a:rPr>
              <a:t>/</a:t>
            </a:r>
            <a:r>
              <a:rPr lang="en-US" dirty="0" err="1">
                <a:hlinkClick r:id="rId2"/>
              </a:rPr>
              <a:t>epidoc</a:t>
            </a:r>
            <a:r>
              <a:rPr lang="en-US" dirty="0">
                <a:hlinkClick r:id="rId2"/>
              </a:rPr>
              <a:t>/</a:t>
            </a:r>
            <a:r>
              <a:rPr lang="en-US" dirty="0" err="1">
                <a:hlinkClick r:id="rId2"/>
              </a:rPr>
              <a:t>gl</a:t>
            </a:r>
            <a:r>
              <a:rPr lang="en-US" dirty="0">
                <a:hlinkClick r:id="rId2"/>
              </a:rPr>
              <a:t>/latest/trans-</a:t>
            </a:r>
            <a:r>
              <a:rPr lang="en-US" dirty="0" err="1">
                <a:hlinkClick r:id="rId2"/>
              </a:rPr>
              <a:t>abbrevfully.html</a:t>
            </a:r>
            <a:endParaRPr lang="en-US" dirty="0"/>
          </a:p>
        </p:txBody>
      </p:sp>
      <p:sp>
        <p:nvSpPr>
          <p:cNvPr id="9" name="Rectangle 8"/>
          <p:cNvSpPr/>
          <p:nvPr/>
        </p:nvSpPr>
        <p:spPr>
          <a:xfrm>
            <a:off x="1393579" y="2161162"/>
            <a:ext cx="3231412" cy="2862323"/>
          </a:xfrm>
          <a:prstGeom prst="rect">
            <a:avLst/>
          </a:prstGeom>
        </p:spPr>
        <p:txBody>
          <a:bodyPr wrap="square">
            <a:spAutoFit/>
          </a:bodyPr>
          <a:lstStyle/>
          <a:p>
            <a:r>
              <a:rPr lang="en-US" dirty="0"/>
              <a:t>For example, in the case of "QQ" expanding to "q(</a:t>
            </a:r>
            <a:r>
              <a:rPr lang="en-US" dirty="0" err="1"/>
              <a:t>uin</a:t>
            </a:r>
            <a:r>
              <a:rPr lang="en-US" dirty="0"/>
              <a:t>)q(</a:t>
            </a:r>
            <a:r>
              <a:rPr lang="en-US" dirty="0" err="1"/>
              <a:t>uennalis</a:t>
            </a:r>
            <a:r>
              <a:rPr lang="en-US" dirty="0"/>
              <a:t>)", we might encode as follows:</a:t>
            </a:r>
          </a:p>
          <a:p>
            <a:endParaRPr lang="en-US" dirty="0"/>
          </a:p>
          <a:p>
            <a:r>
              <a:rPr lang="en-US" dirty="0"/>
              <a:t>&lt;</a:t>
            </a:r>
            <a:r>
              <a:rPr lang="en-US" dirty="0" err="1"/>
              <a:t>expan</a:t>
            </a:r>
            <a:r>
              <a:rPr lang="en-US" dirty="0"/>
              <a:t>&gt;</a:t>
            </a:r>
          </a:p>
          <a:p>
            <a:r>
              <a:rPr lang="en-US" dirty="0"/>
              <a:t> &lt;</a:t>
            </a:r>
            <a:r>
              <a:rPr lang="en-US" dirty="0" err="1"/>
              <a:t>abbr</a:t>
            </a:r>
            <a:r>
              <a:rPr lang="en-US" dirty="0"/>
              <a:t>&gt;q&lt;/</a:t>
            </a:r>
            <a:r>
              <a:rPr lang="en-US" dirty="0" err="1"/>
              <a:t>abbr</a:t>
            </a:r>
            <a:r>
              <a:rPr lang="en-US" dirty="0"/>
              <a:t>&gt;</a:t>
            </a:r>
          </a:p>
          <a:p>
            <a:r>
              <a:rPr lang="en-US" dirty="0"/>
              <a:t> &lt;ex&gt;</a:t>
            </a:r>
            <a:r>
              <a:rPr lang="en-US" dirty="0" err="1"/>
              <a:t>uin</a:t>
            </a:r>
            <a:r>
              <a:rPr lang="en-US" dirty="0"/>
              <a:t>&lt;/ex&gt;</a:t>
            </a:r>
          </a:p>
          <a:p>
            <a:r>
              <a:rPr lang="en-US" dirty="0"/>
              <a:t> &lt;</a:t>
            </a:r>
            <a:r>
              <a:rPr lang="en-US" dirty="0" err="1"/>
              <a:t>abbr</a:t>
            </a:r>
            <a:r>
              <a:rPr lang="en-US" dirty="0"/>
              <a:t>&gt;q&lt;/</a:t>
            </a:r>
            <a:r>
              <a:rPr lang="en-US" dirty="0" err="1"/>
              <a:t>abbr</a:t>
            </a:r>
            <a:r>
              <a:rPr lang="en-US" dirty="0"/>
              <a:t>&gt;</a:t>
            </a:r>
          </a:p>
          <a:p>
            <a:r>
              <a:rPr lang="en-US" dirty="0"/>
              <a:t> &lt;ex&gt;</a:t>
            </a:r>
            <a:r>
              <a:rPr lang="en-US" dirty="0" err="1"/>
              <a:t>uennalis</a:t>
            </a:r>
            <a:r>
              <a:rPr lang="en-US" dirty="0"/>
              <a:t>&lt;/ex&gt;</a:t>
            </a:r>
          </a:p>
          <a:p>
            <a:r>
              <a:rPr lang="en-US" dirty="0"/>
              <a:t>&lt;/</a:t>
            </a:r>
            <a:r>
              <a:rPr lang="en-US" dirty="0" err="1"/>
              <a:t>expan</a:t>
            </a:r>
            <a:r>
              <a:rPr lang="en-US" dirty="0"/>
              <a:t>&gt;</a:t>
            </a:r>
          </a:p>
        </p:txBody>
      </p:sp>
      <p:pic>
        <p:nvPicPr>
          <p:cNvPr id="10" name="Picture 9"/>
          <p:cNvPicPr>
            <a:picLocks noChangeAspect="1"/>
          </p:cNvPicPr>
          <p:nvPr/>
        </p:nvPicPr>
        <p:blipFill>
          <a:blip r:embed="rId3"/>
          <a:stretch>
            <a:fillRect/>
          </a:stretch>
        </p:blipFill>
        <p:spPr>
          <a:xfrm>
            <a:off x="6555205" y="1738820"/>
            <a:ext cx="5104184" cy="4096682"/>
          </a:xfrm>
          <a:prstGeom prst="rect">
            <a:avLst/>
          </a:prstGeom>
        </p:spPr>
      </p:pic>
    </p:spTree>
    <p:extLst>
      <p:ext uri="{BB962C8B-B14F-4D97-AF65-F5344CB8AC3E}">
        <p14:creationId xmlns:p14="http://schemas.microsoft.com/office/powerpoint/2010/main" val="1927966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Abbreviations</a:t>
            </a:r>
          </a:p>
        </p:txBody>
      </p:sp>
      <p:pic>
        <p:nvPicPr>
          <p:cNvPr id="3" name="Picture 2" descr="Screen Shot 2017-02-28 at 12.26.4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0367" y="2091350"/>
            <a:ext cx="8498980" cy="1572765"/>
          </a:xfrm>
          <a:prstGeom prst="rect">
            <a:avLst/>
          </a:prstGeom>
        </p:spPr>
      </p:pic>
    </p:spTree>
    <p:extLst>
      <p:ext uri="{BB962C8B-B14F-4D97-AF65-F5344CB8AC3E}">
        <p14:creationId xmlns:p14="http://schemas.microsoft.com/office/powerpoint/2010/main" val="16105533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Abbreviations</a:t>
            </a:r>
          </a:p>
        </p:txBody>
      </p:sp>
      <p:sp>
        <p:nvSpPr>
          <p:cNvPr id="11" name="TextBox 10"/>
          <p:cNvSpPr txBox="1"/>
          <p:nvPr/>
        </p:nvSpPr>
        <p:spPr>
          <a:xfrm>
            <a:off x="983281" y="4888331"/>
            <a:ext cx="6338469" cy="646331"/>
          </a:xfrm>
          <a:prstGeom prst="rect">
            <a:avLst/>
          </a:prstGeom>
          <a:noFill/>
        </p:spPr>
        <p:txBody>
          <a:bodyPr wrap="none" rtlCol="0">
            <a:spAutoFit/>
          </a:bodyPr>
          <a:lstStyle/>
          <a:p>
            <a:r>
              <a:rPr lang="en-US" b="1" dirty="0"/>
              <a:t>When </a:t>
            </a:r>
            <a:r>
              <a:rPr lang="en-US" b="1" dirty="0" err="1"/>
              <a:t>Epidoc</a:t>
            </a:r>
            <a:r>
              <a:rPr lang="en-US" b="1" dirty="0"/>
              <a:t> is unclear—consult the TEI directly!</a:t>
            </a:r>
          </a:p>
          <a:p>
            <a:r>
              <a:rPr lang="en-US" dirty="0">
                <a:hlinkClick r:id="rId2"/>
              </a:rPr>
              <a:t>http://</a:t>
            </a:r>
            <a:r>
              <a:rPr lang="en-US" dirty="0" err="1">
                <a:hlinkClick r:id="rId2"/>
              </a:rPr>
              <a:t>www.tei-c.org</a:t>
            </a:r>
            <a:r>
              <a:rPr lang="en-US" dirty="0">
                <a:hlinkClick r:id="rId2"/>
              </a:rPr>
              <a:t>/release/doc/tei-p5-doc/en/html/ref-</a:t>
            </a:r>
            <a:r>
              <a:rPr lang="en-US" dirty="0" err="1">
                <a:hlinkClick r:id="rId2"/>
              </a:rPr>
              <a:t>ex.html</a:t>
            </a:r>
            <a:endParaRPr lang="en-US" dirty="0"/>
          </a:p>
        </p:txBody>
      </p:sp>
      <p:pic>
        <p:nvPicPr>
          <p:cNvPr id="3" name="Picture 2" descr="Screen Shot 2017-02-28 at 12.26.4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1340" y="1936455"/>
            <a:ext cx="8498980" cy="1572765"/>
          </a:xfrm>
          <a:prstGeom prst="rect">
            <a:avLst/>
          </a:prstGeom>
        </p:spPr>
      </p:pic>
      <p:sp>
        <p:nvSpPr>
          <p:cNvPr id="4" name="Rectangle 3"/>
          <p:cNvSpPr/>
          <p:nvPr/>
        </p:nvSpPr>
        <p:spPr>
          <a:xfrm>
            <a:off x="958527" y="3726129"/>
            <a:ext cx="11127633" cy="923330"/>
          </a:xfrm>
          <a:prstGeom prst="rect">
            <a:avLst/>
          </a:prstGeom>
        </p:spPr>
        <p:txBody>
          <a:bodyPr wrap="square">
            <a:spAutoFit/>
          </a:bodyPr>
          <a:lstStyle/>
          <a:p>
            <a:r>
              <a:rPr lang="en-US" dirty="0">
                <a:solidFill>
                  <a:srgbClr val="011DA7"/>
                </a:solidFill>
                <a:latin typeface="Helvetica"/>
                <a:ea typeface="Helvetica"/>
                <a:cs typeface="Helvetica"/>
              </a:rPr>
              <a:t>&lt;</a:t>
            </a:r>
            <a:r>
              <a:rPr lang="en-US" dirty="0" err="1">
                <a:solidFill>
                  <a:srgbClr val="011DA7"/>
                </a:solidFill>
                <a:latin typeface="Helvetica"/>
                <a:ea typeface="Helvetica"/>
                <a:cs typeface="Helvetica"/>
              </a:rPr>
              <a:t>ab</a:t>
            </a:r>
            <a:r>
              <a:rPr lang="en-US" dirty="0">
                <a:solidFill>
                  <a:srgbClr val="011DA7"/>
                </a:solidFill>
                <a:latin typeface="Helvetica"/>
                <a:ea typeface="Helvetica"/>
                <a:cs typeface="Helvetica"/>
              </a:rPr>
              <a:t>&gt;</a:t>
            </a:r>
            <a:endParaRPr lang="en-US" dirty="0">
              <a:solidFill>
                <a:srgbClr val="000000"/>
              </a:solidFill>
              <a:latin typeface="Helvetica"/>
              <a:ea typeface="Helvetica"/>
              <a:cs typeface="Helvetica"/>
            </a:endParaRPr>
          </a:p>
          <a:p>
            <a:r>
              <a:rPr lang="en-US" dirty="0">
                <a:solidFill>
                  <a:srgbClr val="011DA7"/>
                </a:solidFill>
                <a:latin typeface="Helvetica"/>
                <a:ea typeface="Helvetica"/>
                <a:cs typeface="Helvetica"/>
              </a:rPr>
              <a:t>&lt;</a:t>
            </a:r>
            <a:r>
              <a:rPr lang="en-US" dirty="0" err="1">
                <a:solidFill>
                  <a:srgbClr val="011DA7"/>
                </a:solidFill>
                <a:latin typeface="Helvetica"/>
                <a:ea typeface="Helvetica"/>
                <a:cs typeface="Helvetica"/>
              </a:rPr>
              <a:t>lb</a:t>
            </a:r>
            <a:r>
              <a:rPr lang="en-US" dirty="0">
                <a:solidFill>
                  <a:srgbClr val="F9985E"/>
                </a:solidFill>
                <a:latin typeface="Helvetica"/>
                <a:ea typeface="Helvetica"/>
                <a:cs typeface="Helvetica"/>
              </a:rPr>
              <a:t> n</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"1"</a:t>
            </a:r>
            <a:r>
              <a:rPr lang="en-US" dirty="0">
                <a:solidFill>
                  <a:srgbClr val="011DA7"/>
                </a:solidFill>
                <a:latin typeface="Helvetica"/>
                <a:ea typeface="Helvetica"/>
                <a:cs typeface="Helvetica"/>
              </a:rPr>
              <a:t>/&gt;&lt;</a:t>
            </a:r>
            <a:r>
              <a:rPr lang="en-US" dirty="0" err="1">
                <a:solidFill>
                  <a:srgbClr val="011DA7"/>
                </a:solidFill>
                <a:latin typeface="Helvetica"/>
                <a:ea typeface="Helvetica"/>
                <a:cs typeface="Helvetica"/>
              </a:rPr>
              <a:t>expan</a:t>
            </a:r>
            <a:r>
              <a:rPr lang="en-US" dirty="0">
                <a:solidFill>
                  <a:srgbClr val="011DA7"/>
                </a:solidFill>
                <a:latin typeface="Helvetica"/>
                <a:ea typeface="Helvetica"/>
                <a:cs typeface="Helvetica"/>
              </a:rPr>
              <a:t>&gt;&lt;</a:t>
            </a:r>
            <a:r>
              <a:rPr lang="en-US" dirty="0" err="1">
                <a:solidFill>
                  <a:srgbClr val="011DA7"/>
                </a:solidFill>
                <a:latin typeface="Helvetica"/>
                <a:ea typeface="Helvetica"/>
                <a:cs typeface="Helvetica"/>
              </a:rPr>
              <a:t>abbr</a:t>
            </a:r>
            <a:r>
              <a:rPr lang="en-US" dirty="0">
                <a:solidFill>
                  <a:srgbClr val="011DA7"/>
                </a:solidFill>
                <a:latin typeface="Helvetica"/>
                <a:ea typeface="Helvetica"/>
                <a:cs typeface="Helvetica"/>
              </a:rPr>
              <a:t>&gt;</a:t>
            </a:r>
            <a:r>
              <a:rPr lang="en-US" dirty="0" err="1">
                <a:solidFill>
                  <a:srgbClr val="000000"/>
                </a:solidFill>
                <a:latin typeface="Helvetica"/>
                <a:ea typeface="Helvetica"/>
                <a:cs typeface="Helvetica"/>
              </a:rPr>
              <a:t>Rv</a:t>
            </a:r>
            <a:r>
              <a:rPr lang="en-US" dirty="0">
                <a:solidFill>
                  <a:srgbClr val="011DA7"/>
                </a:solidFill>
                <a:latin typeface="Helvetica"/>
                <a:ea typeface="Helvetica"/>
                <a:cs typeface="Helvetica"/>
              </a:rPr>
              <a:t>&lt;hi</a:t>
            </a:r>
            <a:r>
              <a:rPr lang="en-US" dirty="0">
                <a:solidFill>
                  <a:srgbClr val="F9985E"/>
                </a:solidFill>
                <a:latin typeface="Helvetica"/>
                <a:ea typeface="Helvetica"/>
                <a:cs typeface="Helvetica"/>
              </a:rPr>
              <a:t> rend</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"superscript"</a:t>
            </a:r>
            <a:r>
              <a:rPr lang="en-US" dirty="0">
                <a:solidFill>
                  <a:srgbClr val="011DA7"/>
                </a:solidFill>
                <a:latin typeface="Helvetica"/>
                <a:ea typeface="Helvetica"/>
                <a:cs typeface="Helvetica"/>
              </a:rPr>
              <a:t>&gt;</a:t>
            </a:r>
            <a:r>
              <a:rPr lang="en-US" dirty="0">
                <a:solidFill>
                  <a:srgbClr val="000000"/>
                </a:solidFill>
                <a:latin typeface="Helvetica"/>
                <a:ea typeface="Helvetica"/>
                <a:cs typeface="Helvetica"/>
              </a:rPr>
              <a:t>d</a:t>
            </a:r>
            <a:r>
              <a:rPr lang="en-US" dirty="0">
                <a:solidFill>
                  <a:srgbClr val="011DA7"/>
                </a:solidFill>
                <a:latin typeface="Helvetica"/>
                <a:ea typeface="Helvetica"/>
                <a:cs typeface="Helvetica"/>
              </a:rPr>
              <a:t>&lt;/hi&gt;&lt;/</a:t>
            </a:r>
            <a:r>
              <a:rPr lang="en-US" dirty="0" err="1">
                <a:solidFill>
                  <a:srgbClr val="011DA7"/>
                </a:solidFill>
                <a:latin typeface="Helvetica"/>
                <a:ea typeface="Helvetica"/>
                <a:cs typeface="Helvetica"/>
              </a:rPr>
              <a:t>abbr</a:t>
            </a:r>
            <a:r>
              <a:rPr lang="en-US" dirty="0">
                <a:solidFill>
                  <a:srgbClr val="011DA7"/>
                </a:solidFill>
                <a:latin typeface="Helvetica"/>
                <a:ea typeface="Helvetica"/>
                <a:cs typeface="Helvetica"/>
              </a:rPr>
              <a:t>&gt;</a:t>
            </a:r>
            <a:r>
              <a:rPr lang="en-US" dirty="0">
                <a:solidFill>
                  <a:srgbClr val="000000"/>
                </a:solidFill>
                <a:latin typeface="Helvetica"/>
                <a:ea typeface="Helvetica"/>
                <a:cs typeface="Helvetica"/>
              </a:rPr>
              <a:t>R</a:t>
            </a:r>
            <a:r>
              <a:rPr lang="en-US" dirty="0">
                <a:solidFill>
                  <a:srgbClr val="011DA7"/>
                </a:solidFill>
                <a:latin typeface="Helvetica"/>
                <a:ea typeface="Helvetica"/>
                <a:cs typeface="Helvetica"/>
              </a:rPr>
              <a:t>&lt;ex&gt;</a:t>
            </a:r>
            <a:r>
              <a:rPr lang="en-US" dirty="0">
                <a:solidFill>
                  <a:srgbClr val="000000"/>
                </a:solidFill>
                <a:latin typeface="Helvetica"/>
                <a:ea typeface="Helvetica"/>
                <a:cs typeface="Helvetica"/>
              </a:rPr>
              <a:t>e</a:t>
            </a:r>
            <a:r>
              <a:rPr lang="en-US" dirty="0">
                <a:solidFill>
                  <a:srgbClr val="011DA7"/>
                </a:solidFill>
                <a:latin typeface="Helvetica"/>
                <a:ea typeface="Helvetica"/>
                <a:cs typeface="Helvetica"/>
              </a:rPr>
              <a:t>&lt;/ex&gt;</a:t>
            </a:r>
            <a:r>
              <a:rPr lang="en-US" dirty="0">
                <a:solidFill>
                  <a:srgbClr val="000000"/>
                </a:solidFill>
                <a:latin typeface="Helvetica"/>
                <a:ea typeface="Helvetica"/>
                <a:cs typeface="Helvetica"/>
              </a:rPr>
              <a:t>v</a:t>
            </a:r>
            <a:r>
              <a:rPr lang="en-US" dirty="0">
                <a:solidFill>
                  <a:srgbClr val="011DA7"/>
                </a:solidFill>
                <a:latin typeface="Helvetica"/>
                <a:ea typeface="Helvetica"/>
                <a:cs typeface="Helvetica"/>
              </a:rPr>
              <a:t>&lt;ex&gt;</a:t>
            </a:r>
            <a:r>
              <a:rPr lang="en-US" dirty="0" err="1">
                <a:solidFill>
                  <a:srgbClr val="000000"/>
                </a:solidFill>
                <a:latin typeface="Helvetica"/>
                <a:ea typeface="Helvetica"/>
                <a:cs typeface="Helvetica"/>
              </a:rPr>
              <a:t>eren</a:t>
            </a:r>
            <a:r>
              <a:rPr lang="en-US" dirty="0">
                <a:solidFill>
                  <a:srgbClr val="011DA7"/>
                </a:solidFill>
                <a:latin typeface="Helvetica"/>
                <a:ea typeface="Helvetica"/>
                <a:cs typeface="Helvetica"/>
              </a:rPr>
              <a:t>&lt;/ex&gt;</a:t>
            </a:r>
            <a:r>
              <a:rPr lang="en-US" dirty="0">
                <a:solidFill>
                  <a:srgbClr val="000000"/>
                </a:solidFill>
                <a:latin typeface="Helvetica"/>
                <a:ea typeface="Helvetica"/>
                <a:cs typeface="Helvetica"/>
              </a:rPr>
              <a:t>d</a:t>
            </a:r>
            <a:r>
              <a:rPr lang="en-US" dirty="0">
                <a:solidFill>
                  <a:srgbClr val="011DA7"/>
                </a:solidFill>
                <a:latin typeface="Helvetica"/>
                <a:ea typeface="Helvetica"/>
                <a:cs typeface="Helvetica"/>
              </a:rPr>
              <a:t>&lt;/</a:t>
            </a:r>
            <a:r>
              <a:rPr lang="en-US" dirty="0" err="1">
                <a:solidFill>
                  <a:srgbClr val="011DA7"/>
                </a:solidFill>
                <a:latin typeface="Helvetica"/>
                <a:ea typeface="Helvetica"/>
                <a:cs typeface="Helvetica"/>
              </a:rPr>
              <a:t>expan</a:t>
            </a:r>
            <a:r>
              <a:rPr lang="en-US" dirty="0">
                <a:solidFill>
                  <a:srgbClr val="011DA7"/>
                </a:solidFill>
                <a:latin typeface="Helvetica"/>
                <a:ea typeface="Helvetica"/>
                <a:cs typeface="Helvetica"/>
              </a:rPr>
              <a:t>&gt;</a:t>
            </a:r>
            <a:r>
              <a:rPr lang="en-US" dirty="0">
                <a:solidFill>
                  <a:srgbClr val="000000"/>
                </a:solidFill>
                <a:latin typeface="Helvetica"/>
                <a:ea typeface="Helvetica"/>
                <a:cs typeface="Helvetica"/>
              </a:rPr>
              <a:t>and </a:t>
            </a:r>
            <a:r>
              <a:rPr lang="en-US" dirty="0" err="1">
                <a:solidFill>
                  <a:srgbClr val="000000"/>
                </a:solidFill>
                <a:latin typeface="Helvetica"/>
                <a:ea typeface="Helvetica"/>
                <a:cs typeface="Helvetica"/>
              </a:rPr>
              <a:t>honoure</a:t>
            </a:r>
            <a:r>
              <a:rPr lang="en-US" dirty="0">
                <a:solidFill>
                  <a:srgbClr val="011DA7"/>
                </a:solidFill>
                <a:latin typeface="Helvetica"/>
                <a:ea typeface="Helvetica"/>
                <a:cs typeface="Helvetica"/>
              </a:rPr>
              <a:t>&lt;hi</a:t>
            </a:r>
            <a:r>
              <a:rPr lang="en-US" dirty="0">
                <a:solidFill>
                  <a:srgbClr val="F9985E"/>
                </a:solidFill>
                <a:latin typeface="Helvetica"/>
                <a:ea typeface="Helvetica"/>
                <a:cs typeface="Helvetica"/>
              </a:rPr>
              <a:t> rend</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"superscript"</a:t>
            </a:r>
            <a:r>
              <a:rPr lang="en-US" dirty="0">
                <a:solidFill>
                  <a:srgbClr val="011DA7"/>
                </a:solidFill>
                <a:latin typeface="Helvetica"/>
                <a:ea typeface="Helvetica"/>
                <a:cs typeface="Helvetica"/>
              </a:rPr>
              <a:t>&gt;</a:t>
            </a:r>
            <a:r>
              <a:rPr lang="en-US" dirty="0">
                <a:solidFill>
                  <a:srgbClr val="000000"/>
                </a:solidFill>
                <a:latin typeface="Helvetica"/>
                <a:ea typeface="Helvetica"/>
                <a:cs typeface="Helvetica"/>
              </a:rPr>
              <a:t>d</a:t>
            </a:r>
            <a:r>
              <a:rPr lang="en-US" dirty="0">
                <a:solidFill>
                  <a:srgbClr val="011DA7"/>
                </a:solidFill>
                <a:latin typeface="Helvetica"/>
                <a:ea typeface="Helvetica"/>
                <a:cs typeface="Helvetica"/>
              </a:rPr>
              <a:t>&lt;/hi&gt;</a:t>
            </a:r>
            <a:r>
              <a:rPr lang="en-US" dirty="0">
                <a:solidFill>
                  <a:srgbClr val="000000"/>
                </a:solidFill>
                <a:latin typeface="Helvetica"/>
                <a:ea typeface="Helvetica"/>
                <a:cs typeface="Helvetica"/>
              </a:rPr>
              <a:t> sir.</a:t>
            </a:r>
            <a:r>
              <a:rPr lang="en-US" dirty="0">
                <a:solidFill>
                  <a:srgbClr val="011DA7"/>
                </a:solidFill>
                <a:latin typeface="Helvetica"/>
                <a:ea typeface="Helvetica"/>
                <a:cs typeface="Helvetica"/>
              </a:rPr>
              <a:t>&lt;/</a:t>
            </a:r>
            <a:r>
              <a:rPr lang="en-US" dirty="0" err="1">
                <a:solidFill>
                  <a:srgbClr val="011DA7"/>
                </a:solidFill>
                <a:latin typeface="Helvetica"/>
                <a:ea typeface="Helvetica"/>
                <a:cs typeface="Helvetica"/>
              </a:rPr>
              <a:t>ab</a:t>
            </a:r>
            <a:r>
              <a:rPr lang="en-US" dirty="0">
                <a:solidFill>
                  <a:srgbClr val="011DA7"/>
                </a:solidFill>
                <a:latin typeface="Helvetica"/>
                <a:ea typeface="Helvetica"/>
                <a:cs typeface="Helvetica"/>
              </a:rPr>
              <a:t>&gt;</a:t>
            </a:r>
            <a:endParaRPr lang="en-US" dirty="0"/>
          </a:p>
        </p:txBody>
      </p:sp>
    </p:spTree>
    <p:extLst>
      <p:ext uri="{BB962C8B-B14F-4D97-AF65-F5344CB8AC3E}">
        <p14:creationId xmlns:p14="http://schemas.microsoft.com/office/powerpoint/2010/main" val="35572678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2528" y="215900"/>
            <a:ext cx="5186171" cy="2171700"/>
          </a:xfrm>
        </p:spPr>
        <p:txBody>
          <a:bodyPr>
            <a:normAutofit/>
          </a:bodyPr>
          <a:lstStyle/>
          <a:p>
            <a:r>
              <a:rPr lang="en-US" dirty="0">
                <a:solidFill>
                  <a:schemeClr val="tx1"/>
                </a:solidFill>
                <a:latin typeface="Helvetica Neue"/>
                <a:cs typeface="Helvetica Neue"/>
              </a:rPr>
              <a:t>A Gentle introduction</a:t>
            </a:r>
          </a:p>
        </p:txBody>
      </p:sp>
      <p:sp>
        <p:nvSpPr>
          <p:cNvPr id="3" name="Rectangle 2"/>
          <p:cNvSpPr/>
          <p:nvPr/>
        </p:nvSpPr>
        <p:spPr>
          <a:xfrm>
            <a:off x="1156973" y="2370268"/>
            <a:ext cx="4170338" cy="3139321"/>
          </a:xfrm>
          <a:prstGeom prst="rect">
            <a:avLst/>
          </a:prstGeom>
        </p:spPr>
        <p:txBody>
          <a:bodyPr wrap="square">
            <a:spAutoFit/>
          </a:bodyPr>
          <a:lstStyle/>
          <a:p>
            <a:r>
              <a:rPr lang="en-US" dirty="0">
                <a:latin typeface="Helvetica Neue"/>
              </a:rPr>
              <a:t>One way to understand what XML does is to think about it as a way of structuring, or organizing information.</a:t>
            </a:r>
          </a:p>
          <a:p>
            <a:endParaRPr lang="en-US" dirty="0">
              <a:latin typeface="Helvetica Neue"/>
            </a:endParaRPr>
          </a:p>
          <a:p>
            <a:r>
              <a:rPr lang="en-US" dirty="0">
                <a:latin typeface="Helvetica Neue"/>
              </a:rPr>
              <a:t>Structure is what makes digital information useful to us; it helps us find things, it helps us identify them and understand what they are, and it helps us communicate about them to other people. </a:t>
            </a:r>
          </a:p>
          <a:p>
            <a:endParaRPr lang="en-US" dirty="0">
              <a:latin typeface="Helvetica Neue"/>
            </a:endParaRPr>
          </a:p>
        </p:txBody>
      </p:sp>
      <p:pic>
        <p:nvPicPr>
          <p:cNvPr id="8" name="Picture 7"/>
          <p:cNvPicPr>
            <a:picLocks noChangeAspect="1"/>
          </p:cNvPicPr>
          <p:nvPr/>
        </p:nvPicPr>
        <p:blipFill>
          <a:blip r:embed="rId3">
            <a:alphaModFix/>
            <a:extLst>
              <a:ext uri="{BEBA8EAE-BF5A-486C-A8C5-ECC9F3942E4B}">
                <a14:imgProps xmlns:a14="http://schemas.microsoft.com/office/drawing/2010/main">
                  <a14:imgLayer r:embed="rId4">
                    <a14:imgEffect>
                      <a14:sharpenSoften amount="28000"/>
                    </a14:imgEffect>
                    <a14:imgEffect>
                      <a14:colorTemperature colorTemp="9435"/>
                    </a14:imgEffect>
                    <a14:imgEffect>
                      <a14:brightnessContrast contrast="72000"/>
                    </a14:imgEffect>
                  </a14:imgLayer>
                </a14:imgProps>
              </a:ext>
            </a:extLst>
          </a:blip>
          <a:stretch>
            <a:fillRect/>
          </a:stretch>
        </p:blipFill>
        <p:spPr>
          <a:xfrm>
            <a:off x="6244167" y="609600"/>
            <a:ext cx="4373034" cy="5833916"/>
          </a:xfrm>
          <a:prstGeom prst="rect">
            <a:avLst/>
          </a:prstGeom>
          <a:effectLst>
            <a:outerShdw blurRad="50800" dist="38100" dir="2700000" algn="tl" rotWithShape="0">
              <a:srgbClr val="000000"/>
            </a:outerShdw>
          </a:effectLst>
        </p:spPr>
      </p:pic>
    </p:spTree>
    <p:extLst>
      <p:ext uri="{BB962C8B-B14F-4D97-AF65-F5344CB8AC3E}">
        <p14:creationId xmlns:p14="http://schemas.microsoft.com/office/powerpoint/2010/main" val="13897919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Difficult to Read and Illegible text and Editorial changes</a:t>
            </a:r>
          </a:p>
        </p:txBody>
      </p:sp>
      <p:sp>
        <p:nvSpPr>
          <p:cNvPr id="4" name="Rectangle 3"/>
          <p:cNvSpPr/>
          <p:nvPr/>
        </p:nvSpPr>
        <p:spPr>
          <a:xfrm>
            <a:off x="803659" y="4732950"/>
            <a:ext cx="11127633" cy="1477328"/>
          </a:xfrm>
          <a:prstGeom prst="rect">
            <a:avLst/>
          </a:prstGeom>
        </p:spPr>
        <p:txBody>
          <a:bodyPr wrap="square">
            <a:spAutoFit/>
          </a:bodyPr>
          <a:lstStyle/>
          <a:p>
            <a:r>
              <a:rPr lang="en-US" dirty="0">
                <a:solidFill>
                  <a:srgbClr val="011DA7"/>
                </a:solidFill>
                <a:latin typeface="Helvetica"/>
                <a:ea typeface="Helvetica"/>
                <a:cs typeface="Helvetica"/>
              </a:rPr>
              <a:t>&lt;</a:t>
            </a:r>
            <a:r>
              <a:rPr lang="en-US" dirty="0" err="1">
                <a:solidFill>
                  <a:srgbClr val="011DA7"/>
                </a:solidFill>
                <a:latin typeface="Helvetica"/>
                <a:ea typeface="Helvetica"/>
                <a:cs typeface="Helvetica"/>
              </a:rPr>
              <a:t>ab</a:t>
            </a:r>
            <a:r>
              <a:rPr lang="en-US" dirty="0">
                <a:solidFill>
                  <a:srgbClr val="011DA7"/>
                </a:solidFill>
                <a:latin typeface="Helvetica"/>
                <a:ea typeface="Helvetica"/>
                <a:cs typeface="Helvetica"/>
              </a:rPr>
              <a:t>&gt;</a:t>
            </a:r>
          </a:p>
          <a:p>
            <a:r>
              <a:rPr lang="en-US" dirty="0">
                <a:solidFill>
                  <a:srgbClr val="011DA7"/>
                </a:solidFill>
                <a:latin typeface="Helvetica"/>
                <a:ea typeface="Helvetica"/>
                <a:cs typeface="Helvetica"/>
              </a:rPr>
              <a:t>&lt;</a:t>
            </a:r>
            <a:r>
              <a:rPr lang="en-US" dirty="0" err="1">
                <a:solidFill>
                  <a:srgbClr val="011DA7"/>
                </a:solidFill>
                <a:latin typeface="Helvetica"/>
                <a:ea typeface="Helvetica"/>
                <a:cs typeface="Helvetica"/>
              </a:rPr>
              <a:t>lb</a:t>
            </a:r>
            <a:r>
              <a:rPr lang="en-US" dirty="0">
                <a:solidFill>
                  <a:srgbClr val="F9985E"/>
                </a:solidFill>
                <a:latin typeface="Helvetica"/>
                <a:ea typeface="Helvetica"/>
                <a:cs typeface="Helvetica"/>
              </a:rPr>
              <a:t> n</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"4"</a:t>
            </a:r>
            <a:r>
              <a:rPr lang="en-US" dirty="0">
                <a:solidFill>
                  <a:srgbClr val="011DA7"/>
                </a:solidFill>
                <a:latin typeface="Helvetica"/>
                <a:ea typeface="Helvetica"/>
                <a:cs typeface="Helvetica"/>
              </a:rPr>
              <a:t>/&gt;</a:t>
            </a:r>
            <a:r>
              <a:rPr lang="en-US" dirty="0">
                <a:solidFill>
                  <a:srgbClr val="000000"/>
                </a:solidFill>
                <a:latin typeface="Helvetica"/>
                <a:ea typeface="Helvetica"/>
                <a:cs typeface="Helvetica"/>
              </a:rPr>
              <a:t>solved. I </a:t>
            </a:r>
            <a:r>
              <a:rPr lang="en-US" dirty="0">
                <a:solidFill>
                  <a:srgbClr val="011DA7"/>
                </a:solidFill>
                <a:latin typeface="Helvetica"/>
                <a:ea typeface="Helvetica"/>
                <a:cs typeface="Helvetica"/>
              </a:rPr>
              <a:t>&lt;add</a:t>
            </a:r>
            <a:r>
              <a:rPr lang="en-US" dirty="0">
                <a:solidFill>
                  <a:srgbClr val="F9985E"/>
                </a:solidFill>
                <a:latin typeface="Helvetica"/>
                <a:ea typeface="Helvetica"/>
                <a:cs typeface="Helvetica"/>
              </a:rPr>
              <a:t> rend</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"insert"</a:t>
            </a:r>
            <a:r>
              <a:rPr lang="en-US" dirty="0">
                <a:solidFill>
                  <a:srgbClr val="F9985E"/>
                </a:solidFill>
                <a:latin typeface="Helvetica"/>
                <a:ea typeface="Helvetica"/>
                <a:cs typeface="Helvetica"/>
              </a:rPr>
              <a:t> place</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"above"</a:t>
            </a:r>
            <a:r>
              <a:rPr lang="en-US" dirty="0">
                <a:solidFill>
                  <a:srgbClr val="011DA7"/>
                </a:solidFill>
                <a:latin typeface="Helvetica"/>
                <a:ea typeface="Helvetica"/>
                <a:cs typeface="Helvetica"/>
              </a:rPr>
              <a:t>&gt;</a:t>
            </a:r>
            <a:r>
              <a:rPr lang="en-US" dirty="0">
                <a:solidFill>
                  <a:srgbClr val="000000"/>
                </a:solidFill>
                <a:latin typeface="Helvetica"/>
                <a:ea typeface="Helvetica"/>
                <a:cs typeface="Helvetica"/>
              </a:rPr>
              <a:t>have</a:t>
            </a:r>
            <a:r>
              <a:rPr lang="en-US" dirty="0">
                <a:solidFill>
                  <a:srgbClr val="011DA7"/>
                </a:solidFill>
                <a:latin typeface="Helvetica"/>
                <a:ea typeface="Helvetica"/>
                <a:cs typeface="Helvetica"/>
              </a:rPr>
              <a:t>&lt;/add&gt;</a:t>
            </a:r>
            <a:r>
              <a:rPr lang="en-US" dirty="0">
                <a:solidFill>
                  <a:srgbClr val="000000"/>
                </a:solidFill>
                <a:latin typeface="Helvetica"/>
                <a:ea typeface="Helvetica"/>
                <a:cs typeface="Helvetica"/>
              </a:rPr>
              <a:t> tried the force of every </a:t>
            </a:r>
            <a:r>
              <a:rPr lang="en-US" dirty="0">
                <a:solidFill>
                  <a:srgbClr val="011DA7"/>
                </a:solidFill>
                <a:latin typeface="Helvetica"/>
                <a:ea typeface="Helvetica"/>
                <a:cs typeface="Helvetica"/>
              </a:rPr>
              <a:t>&lt;gap</a:t>
            </a:r>
            <a:r>
              <a:rPr lang="en-US" dirty="0">
                <a:solidFill>
                  <a:srgbClr val="F9985E"/>
                </a:solidFill>
                <a:latin typeface="Helvetica"/>
                <a:ea typeface="Helvetica"/>
                <a:cs typeface="Helvetica"/>
              </a:rPr>
              <a:t> reason</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"illegible"</a:t>
            </a:r>
            <a:r>
              <a:rPr lang="en-US" dirty="0">
                <a:solidFill>
                  <a:srgbClr val="F9985E"/>
                </a:solidFill>
                <a:latin typeface="Helvetica"/>
                <a:ea typeface="Helvetica"/>
                <a:cs typeface="Helvetica"/>
              </a:rPr>
              <a:t> extent</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"unknown"</a:t>
            </a:r>
            <a:r>
              <a:rPr lang="en-US" dirty="0">
                <a:solidFill>
                  <a:srgbClr val="F9985E"/>
                </a:solidFill>
                <a:latin typeface="Helvetica"/>
                <a:ea typeface="Helvetica"/>
                <a:cs typeface="Helvetica"/>
              </a:rPr>
              <a:t> unit</a:t>
            </a:r>
            <a:r>
              <a:rPr lang="en-US" dirty="0">
                <a:solidFill>
                  <a:srgbClr val="FF9450"/>
                </a:solidFill>
                <a:latin typeface="Helvetica"/>
                <a:ea typeface="Helvetica"/>
                <a:cs typeface="Helvetica"/>
              </a:rPr>
              <a:t>=</a:t>
            </a:r>
            <a:r>
              <a:rPr lang="en-US" dirty="0">
                <a:solidFill>
                  <a:srgbClr val="AB4500"/>
                </a:solidFill>
                <a:latin typeface="Helvetica"/>
                <a:ea typeface="Helvetica"/>
                <a:cs typeface="Helvetica"/>
              </a:rPr>
              <a:t>"character"</a:t>
            </a:r>
            <a:r>
              <a:rPr lang="en-US" dirty="0">
                <a:solidFill>
                  <a:srgbClr val="011DA7"/>
                </a:solidFill>
                <a:latin typeface="Helvetica"/>
                <a:ea typeface="Helvetica"/>
                <a:cs typeface="Helvetica"/>
              </a:rPr>
              <a:t>/&gt;</a:t>
            </a:r>
            <a:r>
              <a:rPr lang="en-US" dirty="0">
                <a:solidFill>
                  <a:srgbClr val="000000"/>
                </a:solidFill>
                <a:latin typeface="Helvetica"/>
                <a:ea typeface="Helvetica"/>
                <a:cs typeface="Helvetica"/>
              </a:rPr>
              <a:t>motive I could</a:t>
            </a:r>
          </a:p>
          <a:p>
            <a:r>
              <a:rPr lang="en-US" dirty="0">
                <a:solidFill>
                  <a:srgbClr val="011DA7"/>
                </a:solidFill>
                <a:latin typeface="Helvetica"/>
                <a:ea typeface="Helvetica"/>
                <a:cs typeface="Helvetica"/>
              </a:rPr>
              <a:t>&lt;/</a:t>
            </a:r>
            <a:r>
              <a:rPr lang="en-US" dirty="0" err="1">
                <a:solidFill>
                  <a:srgbClr val="011DA7"/>
                </a:solidFill>
                <a:latin typeface="Helvetica"/>
                <a:ea typeface="Helvetica"/>
                <a:cs typeface="Helvetica"/>
              </a:rPr>
              <a:t>ab</a:t>
            </a:r>
            <a:r>
              <a:rPr lang="en-US" dirty="0">
                <a:solidFill>
                  <a:srgbClr val="011DA7"/>
                </a:solidFill>
                <a:latin typeface="Helvetica"/>
                <a:ea typeface="Helvetica"/>
                <a:cs typeface="Helvetica"/>
              </a:rPr>
              <a:t>&gt;</a:t>
            </a:r>
          </a:p>
          <a:p>
            <a:endParaRPr lang="en-US" dirty="0">
              <a:solidFill>
                <a:srgbClr val="000000"/>
              </a:solidFill>
              <a:latin typeface="Helvetica"/>
              <a:ea typeface="Helvetica"/>
              <a:cs typeface="Helvetica"/>
            </a:endParaRPr>
          </a:p>
        </p:txBody>
      </p:sp>
      <p:pic>
        <p:nvPicPr>
          <p:cNvPr id="8" name="Picture 7" descr="Screen Shot 2016-08-31 at 5.01.2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236" y="2415547"/>
            <a:ext cx="10618401" cy="2070806"/>
          </a:xfrm>
          <a:prstGeom prst="rect">
            <a:avLst/>
          </a:prstGeom>
        </p:spPr>
      </p:pic>
      <p:sp>
        <p:nvSpPr>
          <p:cNvPr id="3" name="Rectangle 2"/>
          <p:cNvSpPr/>
          <p:nvPr/>
        </p:nvSpPr>
        <p:spPr>
          <a:xfrm>
            <a:off x="740463" y="6002382"/>
            <a:ext cx="7761801" cy="369332"/>
          </a:xfrm>
          <a:prstGeom prst="rect">
            <a:avLst/>
          </a:prstGeom>
        </p:spPr>
        <p:txBody>
          <a:bodyPr wrap="square">
            <a:spAutoFit/>
          </a:bodyPr>
          <a:lstStyle/>
          <a:p>
            <a:r>
              <a:rPr lang="en-US" dirty="0">
                <a:hlinkClick r:id="rId4"/>
              </a:rPr>
              <a:t>http://</a:t>
            </a:r>
            <a:r>
              <a:rPr lang="en-US" dirty="0" err="1">
                <a:hlinkClick r:id="rId4"/>
              </a:rPr>
              <a:t>www.stoa.org</a:t>
            </a:r>
            <a:r>
              <a:rPr lang="en-US" dirty="0">
                <a:hlinkClick r:id="rId4"/>
              </a:rPr>
              <a:t>/</a:t>
            </a:r>
            <a:r>
              <a:rPr lang="en-US" dirty="0" err="1">
                <a:hlinkClick r:id="rId4"/>
              </a:rPr>
              <a:t>epidoc</a:t>
            </a:r>
            <a:r>
              <a:rPr lang="en-US" dirty="0">
                <a:hlinkClick r:id="rId4"/>
              </a:rPr>
              <a:t>/</a:t>
            </a:r>
            <a:r>
              <a:rPr lang="en-US" dirty="0" err="1">
                <a:hlinkClick r:id="rId4"/>
              </a:rPr>
              <a:t>gl</a:t>
            </a:r>
            <a:r>
              <a:rPr lang="en-US" dirty="0">
                <a:hlinkClick r:id="rId4"/>
              </a:rPr>
              <a:t>/latest/trans-</a:t>
            </a:r>
            <a:r>
              <a:rPr lang="en-US" dirty="0" err="1">
                <a:hlinkClick r:id="rId4"/>
              </a:rPr>
              <a:t>additionwithmark.html</a:t>
            </a:r>
            <a:endParaRPr lang="en-US" dirty="0"/>
          </a:p>
        </p:txBody>
      </p:sp>
      <p:sp>
        <p:nvSpPr>
          <p:cNvPr id="5" name="Rectangle 4"/>
          <p:cNvSpPr/>
          <p:nvPr/>
        </p:nvSpPr>
        <p:spPr>
          <a:xfrm>
            <a:off x="724976" y="6289117"/>
            <a:ext cx="7467551" cy="369332"/>
          </a:xfrm>
          <a:prstGeom prst="rect">
            <a:avLst/>
          </a:prstGeom>
        </p:spPr>
        <p:txBody>
          <a:bodyPr wrap="square">
            <a:spAutoFit/>
          </a:bodyPr>
          <a:lstStyle/>
          <a:p>
            <a:r>
              <a:rPr lang="en-US" dirty="0">
                <a:hlinkClick r:id="rId5"/>
              </a:rPr>
              <a:t>http://</a:t>
            </a:r>
            <a:r>
              <a:rPr lang="en-US" dirty="0" err="1">
                <a:hlinkClick r:id="rId5"/>
              </a:rPr>
              <a:t>www.stoa.org</a:t>
            </a:r>
            <a:r>
              <a:rPr lang="en-US" dirty="0">
                <a:hlinkClick r:id="rId5"/>
              </a:rPr>
              <a:t>/</a:t>
            </a:r>
            <a:r>
              <a:rPr lang="en-US" dirty="0" err="1">
                <a:hlinkClick r:id="rId5"/>
              </a:rPr>
              <a:t>epidoc</a:t>
            </a:r>
            <a:r>
              <a:rPr lang="en-US" dirty="0">
                <a:hlinkClick r:id="rId5"/>
              </a:rPr>
              <a:t>/</a:t>
            </a:r>
            <a:r>
              <a:rPr lang="en-US" dirty="0" err="1">
                <a:hlinkClick r:id="rId5"/>
              </a:rPr>
              <a:t>gl</a:t>
            </a:r>
            <a:r>
              <a:rPr lang="en-US" dirty="0">
                <a:hlinkClick r:id="rId5"/>
              </a:rPr>
              <a:t>/latest/trans-</a:t>
            </a:r>
            <a:r>
              <a:rPr lang="en-US" dirty="0" err="1">
                <a:hlinkClick r:id="rId5"/>
              </a:rPr>
              <a:t>illegiblecharunknown.html</a:t>
            </a:r>
            <a:endParaRPr lang="en-US" dirty="0"/>
          </a:p>
        </p:txBody>
      </p:sp>
    </p:spTree>
    <p:extLst>
      <p:ext uri="{BB962C8B-B14F-4D97-AF65-F5344CB8AC3E}">
        <p14:creationId xmlns:p14="http://schemas.microsoft.com/office/powerpoint/2010/main" val="28665477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307783" y="712519"/>
            <a:ext cx="9687814" cy="5483303"/>
          </a:xfrm>
          <a:prstGeom prst="rect">
            <a:avLst/>
          </a:prstGeom>
        </p:spPr>
      </p:pic>
    </p:spTree>
    <p:extLst>
      <p:ext uri="{BB962C8B-B14F-4D97-AF65-F5344CB8AC3E}">
        <p14:creationId xmlns:p14="http://schemas.microsoft.com/office/powerpoint/2010/main" val="8327991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try it out</a:t>
            </a:r>
          </a:p>
        </p:txBody>
      </p:sp>
      <p:pic>
        <p:nvPicPr>
          <p:cNvPr id="9218" name="Picture 2" descr="http://m.c.lnkd.licdn.com/mpr/mpr/AAEAAQAAAAAAAAIkAAAAJGY2ZDdmYTU3LWY0MzYtNDIzYS1iZWM0LTkwMmYxZGEzZmM4Nw.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559844" y="2392362"/>
            <a:ext cx="6648450" cy="38100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5110670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XSLT</a:t>
            </a:r>
          </a:p>
        </p:txBody>
      </p:sp>
      <p:sp>
        <p:nvSpPr>
          <p:cNvPr id="4" name="Subtitle 3"/>
          <p:cNvSpPr>
            <a:spLocks noGrp="1"/>
          </p:cNvSpPr>
          <p:nvPr>
            <p:ph type="subTitle" idx="1"/>
          </p:nvPr>
        </p:nvSpPr>
        <p:spPr/>
        <p:txBody>
          <a:bodyPr/>
          <a:lstStyle/>
          <a:p>
            <a:r>
              <a:rPr lang="en-US" dirty="0"/>
              <a:t>Unlocking your markup</a:t>
            </a:r>
          </a:p>
        </p:txBody>
      </p:sp>
    </p:spTree>
    <p:extLst>
      <p:ext uri="{BB962C8B-B14F-4D97-AF65-F5344CB8AC3E}">
        <p14:creationId xmlns:p14="http://schemas.microsoft.com/office/powerpoint/2010/main" val="59606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28">
            <a:extLst>
              <a:ext uri="{FF2B5EF4-FFF2-40B4-BE49-F238E27FC236}">
                <a16:creationId xmlns:a16="http://schemas.microsoft.com/office/drawing/2014/main" id="{C23416DF-B283-4D9F-A625-146552CA9E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4" name="Oval 5">
            <a:extLst>
              <a:ext uri="{FF2B5EF4-FFF2-40B4-BE49-F238E27FC236}">
                <a16:creationId xmlns:a16="http://schemas.microsoft.com/office/drawing/2014/main" id="{73834904-4D9B-41F7-8DA6-0709FD9F7E9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5" name="Straight Connector 32">
            <a:extLst>
              <a:ext uri="{FF2B5EF4-FFF2-40B4-BE49-F238E27FC236}">
                <a16:creationId xmlns:a16="http://schemas.microsoft.com/office/drawing/2014/main" id="{C00D1207-ECAF-48E9-8834-2CE4D2198234}"/>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Rectangle 34">
            <a:extLst>
              <a:ext uri="{FF2B5EF4-FFF2-40B4-BE49-F238E27FC236}">
                <a16:creationId xmlns:a16="http://schemas.microsoft.com/office/drawing/2014/main" id="{A8B5B693-C595-4524-A03C-B775B6BE5D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2B4C78D-49F1-C74D-85C5-919B90591787}"/>
              </a:ext>
            </a:extLst>
          </p:cNvPr>
          <p:cNvPicPr>
            <a:picLocks noChangeAspect="1"/>
          </p:cNvPicPr>
          <p:nvPr/>
        </p:nvPicPr>
        <p:blipFill>
          <a:blip r:embed="rId3"/>
          <a:stretch>
            <a:fillRect/>
          </a:stretch>
        </p:blipFill>
        <p:spPr>
          <a:xfrm>
            <a:off x="634275" y="926968"/>
            <a:ext cx="7675757" cy="3358143"/>
          </a:xfrm>
          <a:prstGeom prst="rect">
            <a:avLst/>
          </a:prstGeom>
        </p:spPr>
      </p:pic>
      <p:pic>
        <p:nvPicPr>
          <p:cNvPr id="11" name="Picture 10">
            <a:extLst>
              <a:ext uri="{FF2B5EF4-FFF2-40B4-BE49-F238E27FC236}">
                <a16:creationId xmlns:a16="http://schemas.microsoft.com/office/drawing/2014/main" id="{025141C6-9F58-AD4F-9D9D-58379B0A9604}"/>
              </a:ext>
            </a:extLst>
          </p:cNvPr>
          <p:cNvPicPr>
            <a:picLocks noChangeAspect="1"/>
          </p:cNvPicPr>
          <p:nvPr/>
        </p:nvPicPr>
        <p:blipFill>
          <a:blip r:embed="rId4"/>
          <a:stretch>
            <a:fillRect/>
          </a:stretch>
        </p:blipFill>
        <p:spPr>
          <a:xfrm>
            <a:off x="8470900" y="1003911"/>
            <a:ext cx="3081019" cy="3204259"/>
          </a:xfrm>
          <a:prstGeom prst="rect">
            <a:avLst/>
          </a:prstGeom>
        </p:spPr>
      </p:pic>
      <p:sp>
        <p:nvSpPr>
          <p:cNvPr id="47" name="Rectangle 36">
            <a:extLst>
              <a:ext uri="{FF2B5EF4-FFF2-40B4-BE49-F238E27FC236}">
                <a16:creationId xmlns:a16="http://schemas.microsoft.com/office/drawing/2014/main" id="{211CBF94-6002-4EC8-9498-6AC47E680A1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275" y="4676775"/>
            <a:ext cx="10917644" cy="15469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38">
            <a:extLst>
              <a:ext uri="{FF2B5EF4-FFF2-40B4-BE49-F238E27FC236}">
                <a16:creationId xmlns:a16="http://schemas.microsoft.com/office/drawing/2014/main" id="{981A7DF2-B382-4775-B387-03B45F29E98B}"/>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499305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952500" y="4773068"/>
            <a:ext cx="7277100" cy="1354365"/>
          </a:xfrm>
        </p:spPr>
        <p:txBody>
          <a:bodyPr vert="horz" lIns="91440" tIns="45720" rIns="91440" bIns="45720" rtlCol="0" anchor="ctr">
            <a:normAutofit/>
          </a:bodyPr>
          <a:lstStyle/>
          <a:p>
            <a:pPr algn="r"/>
            <a:r>
              <a:rPr lang="en-US" spc="200" dirty="0">
                <a:solidFill>
                  <a:srgbClr val="FFFFFF"/>
                </a:solidFill>
              </a:rPr>
              <a:t>Xml as a means of structuring information</a:t>
            </a:r>
          </a:p>
        </p:txBody>
      </p:sp>
    </p:spTree>
    <p:extLst>
      <p:ext uri="{BB962C8B-B14F-4D97-AF65-F5344CB8AC3E}">
        <p14:creationId xmlns:p14="http://schemas.microsoft.com/office/powerpoint/2010/main" val="4027043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23416DF-B283-4D9F-A625-146552CA9E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5">
            <a:extLst>
              <a:ext uri="{FF2B5EF4-FFF2-40B4-BE49-F238E27FC236}">
                <a16:creationId xmlns:a16="http://schemas.microsoft.com/office/drawing/2014/main" id="{73834904-4D9B-41F7-8DA6-0709FD9F7E9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8" name="Straight Connector 17">
            <a:extLst>
              <a:ext uri="{FF2B5EF4-FFF2-40B4-BE49-F238E27FC236}">
                <a16:creationId xmlns:a16="http://schemas.microsoft.com/office/drawing/2014/main" id="{C00D1207-ECAF-48E9-8834-2CE4D2198234}"/>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A8B5B693-C595-4524-A03C-B775B6BE5D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2B4C78D-49F1-C74D-85C5-919B90591787}"/>
              </a:ext>
            </a:extLst>
          </p:cNvPr>
          <p:cNvPicPr>
            <a:picLocks noChangeAspect="1"/>
          </p:cNvPicPr>
          <p:nvPr/>
        </p:nvPicPr>
        <p:blipFill>
          <a:blip r:embed="rId3"/>
          <a:stretch>
            <a:fillRect/>
          </a:stretch>
        </p:blipFill>
        <p:spPr>
          <a:xfrm>
            <a:off x="634275" y="926968"/>
            <a:ext cx="7675757" cy="3358143"/>
          </a:xfrm>
          <a:prstGeom prst="rect">
            <a:avLst/>
          </a:prstGeom>
        </p:spPr>
      </p:pic>
      <p:sp>
        <p:nvSpPr>
          <p:cNvPr id="22" name="Rectangle 21">
            <a:extLst>
              <a:ext uri="{FF2B5EF4-FFF2-40B4-BE49-F238E27FC236}">
                <a16:creationId xmlns:a16="http://schemas.microsoft.com/office/drawing/2014/main" id="{211CBF94-6002-4EC8-9498-6AC47E680A1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275" y="4676775"/>
            <a:ext cx="10917644" cy="15469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981A7DF2-B382-4775-B387-03B45F29E98B}"/>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499305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952500" y="4773068"/>
            <a:ext cx="7277100" cy="1354365"/>
          </a:xfrm>
        </p:spPr>
        <p:txBody>
          <a:bodyPr vert="horz" lIns="91440" tIns="45720" rIns="91440" bIns="45720" rtlCol="0" anchor="ctr">
            <a:normAutofit/>
          </a:bodyPr>
          <a:lstStyle/>
          <a:p>
            <a:pPr algn="r"/>
            <a:r>
              <a:rPr lang="en-US" spc="200" dirty="0">
                <a:solidFill>
                  <a:srgbClr val="FFFFFF"/>
                </a:solidFill>
              </a:rPr>
              <a:t>Xml as a means of structuring information</a:t>
            </a:r>
          </a:p>
        </p:txBody>
      </p:sp>
      <p:pic>
        <p:nvPicPr>
          <p:cNvPr id="7" name="Picture 6">
            <a:extLst>
              <a:ext uri="{FF2B5EF4-FFF2-40B4-BE49-F238E27FC236}">
                <a16:creationId xmlns:a16="http://schemas.microsoft.com/office/drawing/2014/main" id="{20DCDD22-C835-CA45-A746-943DB831BBCA}"/>
              </a:ext>
            </a:extLst>
          </p:cNvPr>
          <p:cNvPicPr>
            <a:picLocks noChangeAspect="1"/>
          </p:cNvPicPr>
          <p:nvPr/>
        </p:nvPicPr>
        <p:blipFill>
          <a:blip r:embed="rId4"/>
          <a:stretch>
            <a:fillRect/>
          </a:stretch>
        </p:blipFill>
        <p:spPr>
          <a:xfrm>
            <a:off x="8029170" y="1218308"/>
            <a:ext cx="3962400" cy="2705100"/>
          </a:xfrm>
          <a:prstGeom prst="rect">
            <a:avLst/>
          </a:prstGeom>
        </p:spPr>
      </p:pic>
    </p:spTree>
    <p:extLst>
      <p:ext uri="{BB962C8B-B14F-4D97-AF65-F5344CB8AC3E}">
        <p14:creationId xmlns:p14="http://schemas.microsoft.com/office/powerpoint/2010/main" val="14944377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7" y="585216"/>
            <a:ext cx="10829205" cy="1499616"/>
          </a:xfrm>
        </p:spPr>
        <p:txBody>
          <a:bodyPr>
            <a:normAutofit/>
          </a:bodyPr>
          <a:lstStyle/>
          <a:p>
            <a:r>
              <a:rPr lang="en-US" dirty="0"/>
              <a:t>The relationship between xml and TEI</a:t>
            </a:r>
          </a:p>
        </p:txBody>
      </p:sp>
      <p:sp>
        <p:nvSpPr>
          <p:cNvPr id="5" name="Rectangle 4"/>
          <p:cNvSpPr/>
          <p:nvPr/>
        </p:nvSpPr>
        <p:spPr>
          <a:xfrm>
            <a:off x="869514" y="5211344"/>
            <a:ext cx="10289553" cy="1200329"/>
          </a:xfrm>
          <a:prstGeom prst="rect">
            <a:avLst/>
          </a:prstGeom>
        </p:spPr>
        <p:txBody>
          <a:bodyPr wrap="square">
            <a:spAutoFit/>
          </a:bodyPr>
          <a:lstStyle/>
          <a:p>
            <a:r>
              <a:rPr lang="en-US" dirty="0">
                <a:latin typeface="Helvetica Neue"/>
              </a:rPr>
              <a:t>XML defines a syntax for text encoding. It is a method for distinguishing our markup from the content that we are marking up. The TEI provides the specifics of the actual encoding language. It translates our concepts into XML, and </a:t>
            </a:r>
            <a:r>
              <a:rPr lang="en-US" b="1" i="1" dirty="0">
                <a:latin typeface="Helvetica Neue"/>
              </a:rPr>
              <a:t>provides a controlled vocabulary</a:t>
            </a:r>
            <a:r>
              <a:rPr lang="en-US" b="1" dirty="0">
                <a:latin typeface="Helvetica Neue"/>
              </a:rPr>
              <a:t> </a:t>
            </a:r>
            <a:r>
              <a:rPr lang="en-US" dirty="0">
                <a:latin typeface="Helvetica Neue"/>
              </a:rPr>
              <a:t>that we use in marking up the text.</a:t>
            </a:r>
          </a:p>
        </p:txBody>
      </p:sp>
      <p:pic>
        <p:nvPicPr>
          <p:cNvPr id="4" name="Picture 3"/>
          <p:cNvPicPr>
            <a:picLocks noChangeAspect="1"/>
          </p:cNvPicPr>
          <p:nvPr/>
        </p:nvPicPr>
        <p:blipFill>
          <a:blip r:embed="rId3"/>
          <a:stretch>
            <a:fillRect/>
          </a:stretch>
        </p:blipFill>
        <p:spPr>
          <a:xfrm>
            <a:off x="1104901" y="2074339"/>
            <a:ext cx="2326031" cy="1447795"/>
          </a:xfrm>
          <a:prstGeom prst="rect">
            <a:avLst/>
          </a:prstGeom>
        </p:spPr>
      </p:pic>
      <p:sp>
        <p:nvSpPr>
          <p:cNvPr id="7" name="TextBox 6"/>
          <p:cNvSpPr txBox="1"/>
          <p:nvPr/>
        </p:nvSpPr>
        <p:spPr>
          <a:xfrm>
            <a:off x="1473199" y="3725334"/>
            <a:ext cx="1531188" cy="923330"/>
          </a:xfrm>
          <a:prstGeom prst="rect">
            <a:avLst/>
          </a:prstGeom>
          <a:noFill/>
        </p:spPr>
        <p:txBody>
          <a:bodyPr wrap="none" rtlCol="0">
            <a:spAutoFit/>
          </a:bodyPr>
          <a:lstStyle/>
          <a:p>
            <a:pPr marL="285750" indent="-285750">
              <a:buFont typeface="Arial"/>
              <a:buChar char="•"/>
            </a:pPr>
            <a:r>
              <a:rPr lang="en-US" dirty="0">
                <a:latin typeface="Helvetica Neue"/>
              </a:rPr>
              <a:t>Chapter</a:t>
            </a:r>
          </a:p>
          <a:p>
            <a:pPr marL="285750" indent="-285750">
              <a:buFont typeface="Arial"/>
              <a:buChar char="•"/>
            </a:pPr>
            <a:r>
              <a:rPr lang="en-US" dirty="0">
                <a:latin typeface="Helvetica Neue"/>
              </a:rPr>
              <a:t>Head</a:t>
            </a:r>
          </a:p>
          <a:p>
            <a:pPr marL="285750" indent="-285750">
              <a:buFont typeface="Arial"/>
              <a:buChar char="•"/>
            </a:pPr>
            <a:r>
              <a:rPr lang="en-US" dirty="0">
                <a:latin typeface="Helvetica Neue"/>
              </a:rPr>
              <a:t>Paragraph</a:t>
            </a:r>
          </a:p>
        </p:txBody>
      </p:sp>
      <p:sp>
        <p:nvSpPr>
          <p:cNvPr id="8" name="TextBox 7"/>
          <p:cNvSpPr txBox="1"/>
          <p:nvPr/>
        </p:nvSpPr>
        <p:spPr>
          <a:xfrm>
            <a:off x="3793065" y="1947340"/>
            <a:ext cx="3606800" cy="2985433"/>
          </a:xfrm>
          <a:prstGeom prst="rect">
            <a:avLst/>
          </a:prstGeom>
          <a:noFill/>
          <a:ln>
            <a:noFill/>
          </a:ln>
        </p:spPr>
        <p:txBody>
          <a:bodyPr wrap="square" rtlCol="0">
            <a:spAutoFit/>
          </a:bodyPr>
          <a:lstStyle/>
          <a:p>
            <a:r>
              <a:rPr lang="en-US" sz="4000" b="1" dirty="0">
                <a:latin typeface="Helvetica Neue"/>
              </a:rPr>
              <a:t>XML</a:t>
            </a:r>
          </a:p>
          <a:p>
            <a:r>
              <a:rPr lang="en-US" b="1" dirty="0">
                <a:latin typeface="Helvetica Neue"/>
              </a:rPr>
              <a:t>Syntax</a:t>
            </a:r>
          </a:p>
          <a:p>
            <a:endParaRPr lang="en-US" sz="1400" dirty="0">
              <a:solidFill>
                <a:srgbClr val="9F44D4"/>
              </a:solidFill>
              <a:latin typeface="Helvetica"/>
              <a:ea typeface="Helvetica"/>
              <a:cs typeface="Helvetica"/>
            </a:endParaRPr>
          </a:p>
          <a:p>
            <a:r>
              <a:rPr lang="en-US" sz="1400" dirty="0">
                <a:solidFill>
                  <a:srgbClr val="9F44D4"/>
                </a:solidFill>
                <a:latin typeface="Helvetica"/>
                <a:ea typeface="Helvetica"/>
                <a:cs typeface="Helvetica"/>
              </a:rPr>
              <a:t>&lt;?xml version="1.0" encoding="UTF-8"?&gt;</a:t>
            </a:r>
            <a:endParaRPr lang="en-US" sz="1400" dirty="0">
              <a:solidFill>
                <a:srgbClr val="000000"/>
              </a:solidFill>
              <a:latin typeface="Helvetica"/>
              <a:ea typeface="Helvetica"/>
              <a:cs typeface="Helvetica"/>
            </a:endParaRPr>
          </a:p>
          <a:p>
            <a:r>
              <a:rPr lang="en-US" sz="1400" dirty="0">
                <a:solidFill>
                  <a:srgbClr val="011DA7"/>
                </a:solidFill>
                <a:latin typeface="Helvetica"/>
                <a:ea typeface="Helvetica"/>
                <a:cs typeface="Helvetica"/>
              </a:rPr>
              <a:t>&lt;root&gt;</a:t>
            </a:r>
            <a:endParaRPr lang="en-US" sz="1400" dirty="0">
              <a:solidFill>
                <a:srgbClr val="000000"/>
              </a:solidFill>
              <a:latin typeface="Helvetica"/>
              <a:ea typeface="Helvetica"/>
              <a:cs typeface="Helvetica"/>
            </a:endParaRPr>
          </a:p>
          <a:p>
            <a:r>
              <a:rPr lang="en-US" sz="1400" dirty="0">
                <a:solidFill>
                  <a:srgbClr val="000000"/>
                </a:solidFill>
                <a:latin typeface="Helvetica"/>
                <a:ea typeface="Helvetica"/>
                <a:cs typeface="Helvetica"/>
              </a:rPr>
              <a:t>    </a:t>
            </a:r>
            <a:r>
              <a:rPr lang="en-US" sz="1400" dirty="0">
                <a:solidFill>
                  <a:srgbClr val="011DA7"/>
                </a:solidFill>
                <a:latin typeface="Helvetica"/>
                <a:ea typeface="Helvetica"/>
                <a:cs typeface="Helvetica"/>
              </a:rPr>
              <a:t>&lt;element&gt;</a:t>
            </a:r>
            <a:r>
              <a:rPr lang="en-US" sz="1400" dirty="0">
                <a:solidFill>
                  <a:srgbClr val="000000"/>
                </a:solidFill>
                <a:latin typeface="Helvetica"/>
                <a:ea typeface="Helvetica"/>
                <a:cs typeface="Helvetica"/>
              </a:rPr>
              <a:t>Content</a:t>
            </a:r>
          </a:p>
          <a:p>
            <a:r>
              <a:rPr lang="en-US" sz="1400" dirty="0">
                <a:solidFill>
                  <a:srgbClr val="000000"/>
                </a:solidFill>
                <a:latin typeface="Helvetica"/>
                <a:ea typeface="Helvetica"/>
                <a:cs typeface="Helvetica"/>
              </a:rPr>
              <a:t>       </a:t>
            </a:r>
            <a:r>
              <a:rPr lang="en-US" sz="1400" dirty="0">
                <a:solidFill>
                  <a:srgbClr val="011DA7"/>
                </a:solidFill>
                <a:latin typeface="Helvetica"/>
                <a:ea typeface="Helvetica"/>
                <a:cs typeface="Helvetica"/>
              </a:rPr>
              <a:t>&lt;element</a:t>
            </a:r>
            <a:r>
              <a:rPr lang="en-US" sz="1400" dirty="0">
                <a:solidFill>
                  <a:srgbClr val="F9985E"/>
                </a:solidFill>
                <a:latin typeface="Helvetica"/>
                <a:ea typeface="Helvetica"/>
                <a:cs typeface="Helvetica"/>
              </a:rPr>
              <a:t> attribute </a:t>
            </a:r>
            <a:r>
              <a:rPr lang="en-US" sz="1400" dirty="0">
                <a:solidFill>
                  <a:srgbClr val="FF9450"/>
                </a:solidFill>
                <a:latin typeface="Helvetica"/>
                <a:ea typeface="Helvetica"/>
                <a:cs typeface="Helvetica"/>
              </a:rPr>
              <a:t>= </a:t>
            </a:r>
            <a:r>
              <a:rPr lang="en-US" sz="1400" dirty="0">
                <a:solidFill>
                  <a:srgbClr val="AB4500"/>
                </a:solidFill>
                <a:latin typeface="Helvetica"/>
                <a:ea typeface="Helvetica"/>
                <a:cs typeface="Helvetica"/>
              </a:rPr>
              <a:t>"value"</a:t>
            </a:r>
            <a:r>
              <a:rPr lang="en-US" sz="1400" dirty="0">
                <a:solidFill>
                  <a:srgbClr val="011DA7"/>
                </a:solidFill>
                <a:latin typeface="Helvetica"/>
                <a:ea typeface="Helvetica"/>
                <a:cs typeface="Helvetica"/>
              </a:rPr>
              <a:t>&gt;</a:t>
            </a:r>
            <a:r>
              <a:rPr lang="en-US" sz="1400" dirty="0">
                <a:solidFill>
                  <a:srgbClr val="000000"/>
                </a:solidFill>
                <a:latin typeface="Helvetica"/>
                <a:ea typeface="Helvetica"/>
                <a:cs typeface="Helvetica"/>
              </a:rPr>
              <a:t>More content.</a:t>
            </a:r>
            <a:r>
              <a:rPr lang="en-US" sz="1400" dirty="0">
                <a:solidFill>
                  <a:srgbClr val="011DA7"/>
                </a:solidFill>
                <a:latin typeface="Helvetica"/>
                <a:ea typeface="Helvetica"/>
                <a:cs typeface="Helvetica"/>
              </a:rPr>
              <a:t>&lt;/element&gt;</a:t>
            </a:r>
            <a:r>
              <a:rPr lang="en-US" sz="1400" dirty="0">
                <a:solidFill>
                  <a:srgbClr val="000000"/>
                </a:solidFill>
                <a:latin typeface="Helvetica"/>
                <a:ea typeface="Helvetica"/>
                <a:cs typeface="Helvetica"/>
              </a:rPr>
              <a:t> </a:t>
            </a:r>
          </a:p>
          <a:p>
            <a:r>
              <a:rPr lang="en-US" sz="1400" dirty="0">
                <a:solidFill>
                  <a:srgbClr val="000000"/>
                </a:solidFill>
                <a:latin typeface="Helvetica"/>
                <a:ea typeface="Helvetica"/>
                <a:cs typeface="Helvetica"/>
              </a:rPr>
              <a:t>    </a:t>
            </a:r>
            <a:r>
              <a:rPr lang="en-US" sz="1400" dirty="0">
                <a:solidFill>
                  <a:srgbClr val="011DA7"/>
                </a:solidFill>
                <a:latin typeface="Helvetica"/>
                <a:ea typeface="Helvetica"/>
                <a:cs typeface="Helvetica"/>
              </a:rPr>
              <a:t>&lt;/element&gt;</a:t>
            </a:r>
            <a:endParaRPr lang="en-US" sz="1400" dirty="0">
              <a:solidFill>
                <a:srgbClr val="000000"/>
              </a:solidFill>
              <a:latin typeface="Helvetica"/>
              <a:ea typeface="Helvetica"/>
              <a:cs typeface="Helvetica"/>
            </a:endParaRPr>
          </a:p>
          <a:p>
            <a:r>
              <a:rPr lang="en-US" sz="1400" dirty="0">
                <a:solidFill>
                  <a:srgbClr val="011DA7"/>
                </a:solidFill>
                <a:latin typeface="Helvetica"/>
                <a:ea typeface="Helvetica"/>
                <a:cs typeface="Helvetica"/>
              </a:rPr>
              <a:t>&lt;/root&gt;</a:t>
            </a:r>
            <a:endParaRPr lang="en-US" sz="1400" b="1" dirty="0">
              <a:latin typeface="Helvetica Neue"/>
            </a:endParaRPr>
          </a:p>
          <a:p>
            <a:endParaRPr lang="en-US" b="1" dirty="0">
              <a:latin typeface="Helvetica Neue"/>
            </a:endParaRPr>
          </a:p>
        </p:txBody>
      </p:sp>
      <p:sp>
        <p:nvSpPr>
          <p:cNvPr id="9" name="TextBox 8"/>
          <p:cNvSpPr txBox="1"/>
          <p:nvPr/>
        </p:nvSpPr>
        <p:spPr>
          <a:xfrm>
            <a:off x="7569200" y="1947332"/>
            <a:ext cx="3623733" cy="2923878"/>
          </a:xfrm>
          <a:prstGeom prst="rect">
            <a:avLst/>
          </a:prstGeom>
          <a:noFill/>
          <a:ln>
            <a:noFill/>
          </a:ln>
        </p:spPr>
        <p:txBody>
          <a:bodyPr wrap="square" rtlCol="0">
            <a:spAutoFit/>
          </a:bodyPr>
          <a:lstStyle/>
          <a:p>
            <a:r>
              <a:rPr lang="en-US" sz="4000" b="1" dirty="0">
                <a:latin typeface="Helvetica Neue"/>
              </a:rPr>
              <a:t>TEI</a:t>
            </a:r>
          </a:p>
          <a:p>
            <a:r>
              <a:rPr lang="en-US" b="1" dirty="0">
                <a:latin typeface="Helvetica Neue"/>
              </a:rPr>
              <a:t>Schema</a:t>
            </a:r>
          </a:p>
          <a:p>
            <a:r>
              <a:rPr lang="mr-IN" sz="1400" dirty="0">
                <a:solidFill>
                  <a:srgbClr val="011DA7"/>
                </a:solidFill>
                <a:latin typeface="Helvetica"/>
                <a:ea typeface="Helvetica"/>
                <a:cs typeface="Helvetica"/>
              </a:rPr>
              <a:t>…</a:t>
            </a:r>
            <a:endParaRPr lang="en-US" sz="1400" dirty="0">
              <a:solidFill>
                <a:srgbClr val="011DA7"/>
              </a:solidFill>
              <a:latin typeface="Helvetica"/>
              <a:ea typeface="Helvetica"/>
              <a:cs typeface="Helvetica"/>
            </a:endParaRPr>
          </a:p>
          <a:p>
            <a:r>
              <a:rPr lang="en-US" sz="1400" dirty="0">
                <a:solidFill>
                  <a:srgbClr val="011DA7"/>
                </a:solidFill>
                <a:latin typeface="Helvetica"/>
                <a:ea typeface="Helvetica"/>
                <a:cs typeface="Helvetica"/>
              </a:rPr>
              <a:t>&lt;body&gt;</a:t>
            </a:r>
            <a:endParaRPr lang="en-US" sz="1400" dirty="0">
              <a:solidFill>
                <a:srgbClr val="000000"/>
              </a:solidFill>
              <a:latin typeface="Helvetica"/>
              <a:ea typeface="Helvetica"/>
              <a:cs typeface="Helvetica"/>
            </a:endParaRPr>
          </a:p>
          <a:p>
            <a:r>
              <a:rPr lang="en-US" sz="1400" dirty="0">
                <a:solidFill>
                  <a:srgbClr val="000000"/>
                </a:solidFill>
                <a:latin typeface="Helvetica"/>
                <a:ea typeface="Helvetica"/>
                <a:cs typeface="Helvetica"/>
              </a:rPr>
              <a:t>      </a:t>
            </a:r>
            <a:r>
              <a:rPr lang="en-US" sz="1400" dirty="0">
                <a:solidFill>
                  <a:srgbClr val="011DA7"/>
                </a:solidFill>
                <a:latin typeface="Helvetica"/>
                <a:ea typeface="Helvetica"/>
                <a:cs typeface="Helvetica"/>
              </a:rPr>
              <a:t>&lt;div</a:t>
            </a:r>
            <a:r>
              <a:rPr lang="en-US" sz="1400" dirty="0">
                <a:solidFill>
                  <a:srgbClr val="F9985E"/>
                </a:solidFill>
                <a:latin typeface="Helvetica"/>
                <a:ea typeface="Helvetica"/>
                <a:cs typeface="Helvetica"/>
              </a:rPr>
              <a:t> type</a:t>
            </a:r>
            <a:r>
              <a:rPr lang="en-US" sz="1400" dirty="0">
                <a:solidFill>
                  <a:srgbClr val="FF9450"/>
                </a:solidFill>
                <a:latin typeface="Helvetica"/>
                <a:ea typeface="Helvetica"/>
                <a:cs typeface="Helvetica"/>
              </a:rPr>
              <a:t>=</a:t>
            </a:r>
            <a:r>
              <a:rPr lang="en-US" sz="1400" dirty="0">
                <a:solidFill>
                  <a:srgbClr val="AB4500"/>
                </a:solidFill>
                <a:latin typeface="Helvetica"/>
                <a:ea typeface="Helvetica"/>
                <a:cs typeface="Helvetica"/>
              </a:rPr>
              <a:t>"chapter"</a:t>
            </a:r>
            <a:r>
              <a:rPr lang="en-US" sz="1400" dirty="0">
                <a:solidFill>
                  <a:srgbClr val="011DA7"/>
                </a:solidFill>
                <a:latin typeface="Helvetica"/>
                <a:ea typeface="Helvetica"/>
                <a:cs typeface="Helvetica"/>
              </a:rPr>
              <a:t>&gt;</a:t>
            </a:r>
            <a:endParaRPr lang="en-US" sz="1400" dirty="0">
              <a:solidFill>
                <a:srgbClr val="000000"/>
              </a:solidFill>
              <a:latin typeface="Helvetica"/>
              <a:ea typeface="Helvetica"/>
              <a:cs typeface="Helvetica"/>
            </a:endParaRPr>
          </a:p>
          <a:p>
            <a:r>
              <a:rPr lang="en-US" sz="1400" dirty="0">
                <a:solidFill>
                  <a:srgbClr val="000000"/>
                </a:solidFill>
                <a:latin typeface="Helvetica"/>
                <a:ea typeface="Helvetica"/>
                <a:cs typeface="Helvetica"/>
              </a:rPr>
              <a:t>          </a:t>
            </a:r>
            <a:r>
              <a:rPr lang="en-US" sz="1400" dirty="0">
                <a:solidFill>
                  <a:srgbClr val="011DA7"/>
                </a:solidFill>
                <a:latin typeface="Helvetica"/>
                <a:ea typeface="Helvetica"/>
                <a:cs typeface="Helvetica"/>
              </a:rPr>
              <a:t>&lt;head&gt;</a:t>
            </a:r>
            <a:r>
              <a:rPr lang="en-US" sz="1400" dirty="0">
                <a:solidFill>
                  <a:srgbClr val="000000"/>
                </a:solidFill>
                <a:latin typeface="Helvetica"/>
                <a:ea typeface="Helvetica"/>
                <a:cs typeface="Helvetica"/>
              </a:rPr>
              <a:t>After </a:t>
            </a:r>
            <a:r>
              <a:rPr lang="en-US" sz="1400" dirty="0" err="1">
                <a:solidFill>
                  <a:srgbClr val="000000"/>
                </a:solidFill>
                <a:latin typeface="Helvetica"/>
                <a:ea typeface="Helvetica"/>
                <a:cs typeface="Helvetica"/>
              </a:rPr>
              <a:t>nones</a:t>
            </a:r>
            <a:r>
              <a:rPr lang="en-US" sz="1400" dirty="0">
                <a:solidFill>
                  <a:srgbClr val="011DA7"/>
                </a:solidFill>
                <a:latin typeface="Helvetica"/>
                <a:ea typeface="Helvetica"/>
                <a:cs typeface="Helvetica"/>
              </a:rPr>
              <a:t>&lt;/head&gt;</a:t>
            </a:r>
            <a:endParaRPr lang="en-US" sz="1400" dirty="0">
              <a:solidFill>
                <a:srgbClr val="000000"/>
              </a:solidFill>
              <a:latin typeface="Helvetica"/>
              <a:ea typeface="Helvetica"/>
              <a:cs typeface="Helvetica"/>
            </a:endParaRPr>
          </a:p>
          <a:p>
            <a:r>
              <a:rPr lang="en-US" sz="1400" dirty="0">
                <a:solidFill>
                  <a:srgbClr val="000000"/>
                </a:solidFill>
                <a:latin typeface="Helvetica"/>
                <a:ea typeface="Helvetica"/>
                <a:cs typeface="Helvetica"/>
              </a:rPr>
              <a:t>            </a:t>
            </a:r>
            <a:r>
              <a:rPr lang="en-US" sz="1400" dirty="0">
                <a:solidFill>
                  <a:srgbClr val="011DA7"/>
                </a:solidFill>
                <a:latin typeface="Helvetica"/>
                <a:ea typeface="Helvetica"/>
                <a:cs typeface="Helvetica"/>
              </a:rPr>
              <a:t>&lt;p&gt;</a:t>
            </a:r>
            <a:r>
              <a:rPr lang="en-US" sz="1400" dirty="0">
                <a:solidFill>
                  <a:srgbClr val="000000"/>
                </a:solidFill>
                <a:latin typeface="Helvetica"/>
                <a:ea typeface="Helvetica"/>
                <a:cs typeface="Helvetica"/>
              </a:rPr>
              <a:t> I leafed through the catalogue, and a feast of mysterious titles danced before my eyes.</a:t>
            </a:r>
            <a:r>
              <a:rPr lang="en-US" sz="1400" dirty="0">
                <a:solidFill>
                  <a:srgbClr val="011DA7"/>
                </a:solidFill>
                <a:latin typeface="Helvetica"/>
                <a:ea typeface="Helvetica"/>
                <a:cs typeface="Helvetica"/>
              </a:rPr>
              <a:t>&lt;/p&gt;</a:t>
            </a:r>
          </a:p>
          <a:p>
            <a:r>
              <a:rPr lang="en-US" sz="1400" dirty="0">
                <a:solidFill>
                  <a:srgbClr val="011DA7"/>
                </a:solidFill>
                <a:latin typeface="Helvetica"/>
                <a:ea typeface="Helvetica"/>
                <a:cs typeface="Helvetica"/>
              </a:rPr>
              <a:t>        &lt;/div&gt;</a:t>
            </a:r>
          </a:p>
          <a:p>
            <a:r>
              <a:rPr lang="en-US" sz="1400" dirty="0">
                <a:solidFill>
                  <a:srgbClr val="011DA7"/>
                </a:solidFill>
                <a:latin typeface="Helvetica"/>
                <a:ea typeface="Helvetica"/>
                <a:cs typeface="Helvetica"/>
              </a:rPr>
              <a:t>&lt;/body&gt;</a:t>
            </a:r>
            <a:endParaRPr lang="en-US" sz="1400" dirty="0">
              <a:latin typeface="Helvetica Neue"/>
            </a:endParaRPr>
          </a:p>
        </p:txBody>
      </p:sp>
    </p:spTree>
    <p:extLst>
      <p:ext uri="{BB962C8B-B14F-4D97-AF65-F5344CB8AC3E}">
        <p14:creationId xmlns:p14="http://schemas.microsoft.com/office/powerpoint/2010/main" val="13476955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485470" y="1961868"/>
            <a:ext cx="6368990" cy="5047536"/>
          </a:xfrm>
          <a:prstGeom prst="rect">
            <a:avLst/>
          </a:prstGeom>
          <a:noFill/>
        </p:spPr>
        <p:txBody>
          <a:bodyPr wrap="square" rtlCol="0">
            <a:spAutoFit/>
          </a:bodyPr>
          <a:lstStyle/>
          <a:p>
            <a:endParaRPr lang="en-US" dirty="0">
              <a:latin typeface="Helvetica Neue"/>
            </a:endParaRPr>
          </a:p>
          <a:p>
            <a:r>
              <a:rPr lang="en-US" sz="1600" dirty="0">
                <a:solidFill>
                  <a:srgbClr val="8B26C9"/>
                </a:solidFill>
                <a:latin typeface="Times New Roman"/>
                <a:ea typeface="Times New Roman"/>
                <a:cs typeface="Times New Roman"/>
              </a:rPr>
              <a:t>&lt;?xml version="1.0" encoding="UTF-8"?&gt;</a:t>
            </a:r>
          </a:p>
          <a:p>
            <a:r>
              <a:rPr lang="en-US" sz="1600" dirty="0">
                <a:solidFill>
                  <a:srgbClr val="9F44D4"/>
                </a:solidFill>
                <a:latin typeface="Times New Roman"/>
                <a:ea typeface="Helvetica"/>
                <a:cs typeface="Times New Roman"/>
              </a:rPr>
              <a:t>&lt;?oxygen </a:t>
            </a:r>
            <a:r>
              <a:rPr lang="en-US" sz="1600" dirty="0" err="1">
                <a:solidFill>
                  <a:srgbClr val="9F44D4"/>
                </a:solidFill>
                <a:latin typeface="Times New Roman"/>
                <a:ea typeface="Helvetica"/>
                <a:cs typeface="Times New Roman"/>
              </a:rPr>
              <a:t>RNGSchema</a:t>
            </a:r>
            <a:r>
              <a:rPr lang="en-US" sz="1600" dirty="0">
                <a:solidFill>
                  <a:srgbClr val="9F44D4"/>
                </a:solidFill>
                <a:latin typeface="Times New Roman"/>
                <a:ea typeface="Helvetica"/>
                <a:cs typeface="Times New Roman"/>
              </a:rPr>
              <a:t>="http://</a:t>
            </a:r>
            <a:r>
              <a:rPr lang="en-US" sz="1600" dirty="0" err="1">
                <a:solidFill>
                  <a:srgbClr val="9F44D4"/>
                </a:solidFill>
                <a:latin typeface="Times New Roman"/>
                <a:ea typeface="Helvetica"/>
                <a:cs typeface="Times New Roman"/>
              </a:rPr>
              <a:t>cds.library.brown.edu</a:t>
            </a:r>
            <a:r>
              <a:rPr lang="en-US" sz="1600" dirty="0">
                <a:solidFill>
                  <a:srgbClr val="9F44D4"/>
                </a:solidFill>
                <a:latin typeface="Times New Roman"/>
                <a:ea typeface="Helvetica"/>
                <a:cs typeface="Times New Roman"/>
              </a:rPr>
              <a:t>/projects/</a:t>
            </a:r>
            <a:r>
              <a:rPr lang="en-US" sz="1600" dirty="0" err="1">
                <a:solidFill>
                  <a:srgbClr val="9F44D4"/>
                </a:solidFill>
                <a:latin typeface="Times New Roman"/>
                <a:ea typeface="Helvetica"/>
                <a:cs typeface="Times New Roman"/>
              </a:rPr>
              <a:t>usepigraphy</a:t>
            </a:r>
            <a:r>
              <a:rPr lang="en-US" sz="1600" dirty="0">
                <a:solidFill>
                  <a:srgbClr val="9F44D4"/>
                </a:solidFill>
                <a:latin typeface="Times New Roman"/>
                <a:ea typeface="Helvetica"/>
                <a:cs typeface="Times New Roman"/>
              </a:rPr>
              <a:t>/schema/</a:t>
            </a:r>
            <a:r>
              <a:rPr lang="en-US" sz="1600" dirty="0" err="1">
                <a:solidFill>
                  <a:srgbClr val="9F44D4"/>
                </a:solidFill>
                <a:latin typeface="Times New Roman"/>
                <a:ea typeface="Helvetica"/>
                <a:cs typeface="Times New Roman"/>
              </a:rPr>
              <a:t>exp-epidoc.rng</a:t>
            </a:r>
            <a:r>
              <a:rPr lang="en-US" sz="1600" dirty="0">
                <a:solidFill>
                  <a:srgbClr val="9F44D4"/>
                </a:solidFill>
                <a:latin typeface="Times New Roman"/>
                <a:ea typeface="Helvetica"/>
                <a:cs typeface="Times New Roman"/>
              </a:rPr>
              <a:t>" type="xml"?&gt;</a:t>
            </a:r>
            <a:endParaRPr lang="en-US" sz="1600" dirty="0">
              <a:solidFill>
                <a:srgbClr val="8B26C9"/>
              </a:solidFill>
              <a:latin typeface="Times New Roman"/>
              <a:ea typeface="Times New Roman"/>
              <a:cs typeface="Times New Roman"/>
            </a:endParaRPr>
          </a:p>
          <a:p>
            <a:r>
              <a:rPr lang="en-US" sz="1600" dirty="0">
                <a:solidFill>
                  <a:srgbClr val="000096"/>
                </a:solidFill>
                <a:latin typeface="Times New Roman"/>
                <a:ea typeface="Times New Roman"/>
                <a:cs typeface="Times New Roman"/>
              </a:rPr>
              <a:t>&lt;TEI</a:t>
            </a:r>
            <a:r>
              <a:rPr lang="en-US" sz="1600" dirty="0">
                <a:solidFill>
                  <a:srgbClr val="F5844C"/>
                </a:solidFill>
                <a:latin typeface="Times New Roman"/>
                <a:ea typeface="Times New Roman"/>
                <a:cs typeface="Times New Roman"/>
              </a:rPr>
              <a:t> </a:t>
            </a:r>
            <a:r>
              <a:rPr lang="en-US" sz="1600" dirty="0" err="1">
                <a:solidFill>
                  <a:srgbClr val="F5844C"/>
                </a:solidFill>
                <a:latin typeface="Times New Roman"/>
                <a:ea typeface="Times New Roman"/>
                <a:cs typeface="Times New Roman"/>
              </a:rPr>
              <a:t>xmlns</a:t>
            </a:r>
            <a:r>
              <a:rPr lang="en-US" sz="1600" dirty="0">
                <a:solidFill>
                  <a:srgbClr val="FF8040"/>
                </a:solidFill>
                <a:latin typeface="Times New Roman"/>
                <a:ea typeface="Times New Roman"/>
                <a:cs typeface="Times New Roman"/>
              </a:rPr>
              <a:t>=</a:t>
            </a:r>
            <a:r>
              <a:rPr lang="en-US" sz="1600" dirty="0">
                <a:solidFill>
                  <a:srgbClr val="993300"/>
                </a:solidFill>
                <a:latin typeface="Times New Roman"/>
                <a:ea typeface="Times New Roman"/>
                <a:cs typeface="Times New Roman"/>
              </a:rPr>
              <a:t>"http://</a:t>
            </a:r>
            <a:r>
              <a:rPr lang="en-US" sz="1600" dirty="0" err="1">
                <a:solidFill>
                  <a:srgbClr val="993300"/>
                </a:solidFill>
                <a:latin typeface="Times New Roman"/>
                <a:ea typeface="Times New Roman"/>
                <a:cs typeface="Times New Roman"/>
              </a:rPr>
              <a:t>www.tei-c.org</a:t>
            </a:r>
            <a:r>
              <a:rPr lang="en-US" sz="1600" dirty="0">
                <a:solidFill>
                  <a:srgbClr val="993300"/>
                </a:solidFill>
                <a:latin typeface="Times New Roman"/>
                <a:ea typeface="Times New Roman"/>
                <a:cs typeface="Times New Roman"/>
              </a:rPr>
              <a:t>/ns/1.0"</a:t>
            </a:r>
            <a:r>
              <a:rPr lang="en-US" sz="1600" dirty="0">
                <a:solidFill>
                  <a:srgbClr val="F5844C"/>
                </a:solidFill>
                <a:latin typeface="Times New Roman"/>
                <a:ea typeface="Times New Roman"/>
                <a:cs typeface="Times New Roman"/>
              </a:rPr>
              <a:t> </a:t>
            </a:r>
            <a:r>
              <a:rPr lang="en-US" sz="1600" dirty="0" err="1">
                <a:solidFill>
                  <a:srgbClr val="0099CC"/>
                </a:solidFill>
                <a:latin typeface="Times New Roman"/>
                <a:ea typeface="Times New Roman"/>
                <a:cs typeface="Times New Roman"/>
              </a:rPr>
              <a:t>xmlns:xi</a:t>
            </a:r>
            <a:r>
              <a:rPr lang="en-US" sz="1600" dirty="0">
                <a:solidFill>
                  <a:srgbClr val="FF8040"/>
                </a:solidFill>
                <a:latin typeface="Times New Roman"/>
                <a:ea typeface="Times New Roman"/>
                <a:cs typeface="Times New Roman"/>
              </a:rPr>
              <a:t>=</a:t>
            </a:r>
            <a:r>
              <a:rPr lang="en-US" sz="1600" dirty="0">
                <a:solidFill>
                  <a:srgbClr val="993300"/>
                </a:solidFill>
                <a:latin typeface="Times New Roman"/>
                <a:ea typeface="Times New Roman"/>
                <a:cs typeface="Times New Roman"/>
              </a:rPr>
              <a:t>"http://www.w3.org/2001/</a:t>
            </a:r>
            <a:r>
              <a:rPr lang="en-US" sz="1600" dirty="0" err="1">
                <a:solidFill>
                  <a:srgbClr val="993300"/>
                </a:solidFill>
                <a:latin typeface="Times New Roman"/>
                <a:ea typeface="Times New Roman"/>
                <a:cs typeface="Times New Roman"/>
              </a:rPr>
              <a:t>XInclude</a:t>
            </a:r>
            <a:r>
              <a:rPr lang="en-US" sz="1600" dirty="0">
                <a:solidFill>
                  <a:srgbClr val="993300"/>
                </a:solidFill>
                <a:latin typeface="Times New Roman"/>
                <a:ea typeface="Times New Roman"/>
                <a:cs typeface="Times New Roman"/>
              </a:rPr>
              <a:t>"</a:t>
            </a:r>
            <a:r>
              <a:rPr lang="en-US" sz="1600" dirty="0">
                <a:solidFill>
                  <a:srgbClr val="000096"/>
                </a:solidFill>
                <a:latin typeface="Times New Roman"/>
                <a:ea typeface="Times New Roman"/>
                <a:cs typeface="Times New Roman"/>
              </a:rPr>
              <a:t>&gt;</a:t>
            </a:r>
          </a:p>
          <a:p>
            <a:r>
              <a:rPr lang="en-US" sz="1600" dirty="0">
                <a:solidFill>
                  <a:srgbClr val="000096"/>
                </a:solidFill>
                <a:latin typeface="Times New Roman"/>
                <a:ea typeface="Times New Roman"/>
                <a:cs typeface="Times New Roman"/>
              </a:rPr>
              <a:t>&lt;</a:t>
            </a:r>
            <a:r>
              <a:rPr lang="en-US" sz="1600" dirty="0" err="1">
                <a:solidFill>
                  <a:srgbClr val="000096"/>
                </a:solidFill>
                <a:latin typeface="Times New Roman"/>
                <a:ea typeface="Times New Roman"/>
                <a:cs typeface="Times New Roman"/>
              </a:rPr>
              <a:t>teiHeader</a:t>
            </a:r>
            <a:r>
              <a:rPr lang="en-US" sz="1600" dirty="0">
                <a:solidFill>
                  <a:srgbClr val="000096"/>
                </a:solidFill>
                <a:latin typeface="Times New Roman"/>
                <a:ea typeface="Times New Roman"/>
                <a:cs typeface="Times New Roman"/>
              </a:rPr>
              <a:t>&gt;</a:t>
            </a:r>
            <a:endParaRPr lang="en-US" sz="1600" dirty="0">
              <a:solidFill>
                <a:srgbClr val="000000"/>
              </a:solidFill>
              <a:latin typeface="Times New Roman"/>
              <a:ea typeface="Times New Roman"/>
              <a:cs typeface="Times New Roman"/>
            </a:endParaRPr>
          </a:p>
          <a:p>
            <a:r>
              <a:rPr lang="en-US" sz="1600" dirty="0">
                <a:solidFill>
                  <a:srgbClr val="000000"/>
                </a:solidFill>
                <a:latin typeface="Times New Roman"/>
                <a:ea typeface="Times New Roman"/>
                <a:cs typeface="Times New Roman"/>
              </a:rPr>
              <a:t>        </a:t>
            </a:r>
            <a:r>
              <a:rPr lang="en-US" sz="1600" dirty="0">
                <a:solidFill>
                  <a:srgbClr val="000096"/>
                </a:solidFill>
                <a:latin typeface="Times New Roman"/>
                <a:ea typeface="Times New Roman"/>
                <a:cs typeface="Times New Roman"/>
              </a:rPr>
              <a:t>&lt;</a:t>
            </a:r>
            <a:r>
              <a:rPr lang="en-US" sz="1600" dirty="0" err="1">
                <a:solidFill>
                  <a:srgbClr val="000096"/>
                </a:solidFill>
                <a:latin typeface="Times New Roman"/>
                <a:ea typeface="Times New Roman"/>
                <a:cs typeface="Times New Roman"/>
              </a:rPr>
              <a:t>fileDesc</a:t>
            </a:r>
            <a:r>
              <a:rPr lang="en-US" sz="1600" dirty="0">
                <a:solidFill>
                  <a:srgbClr val="000096"/>
                </a:solidFill>
                <a:latin typeface="Times New Roman"/>
                <a:ea typeface="Times New Roman"/>
                <a:cs typeface="Times New Roman"/>
              </a:rPr>
              <a:t>&gt;</a:t>
            </a:r>
            <a:endParaRPr lang="en-US" sz="1600" dirty="0">
              <a:solidFill>
                <a:srgbClr val="000000"/>
              </a:solidFill>
              <a:latin typeface="Times New Roman"/>
              <a:ea typeface="Times New Roman"/>
              <a:cs typeface="Times New Roman"/>
            </a:endParaRPr>
          </a:p>
          <a:p>
            <a:r>
              <a:rPr lang="en-US" sz="1600" dirty="0">
                <a:solidFill>
                  <a:srgbClr val="000000"/>
                </a:solidFill>
                <a:latin typeface="Times New Roman"/>
                <a:ea typeface="Times New Roman"/>
                <a:cs typeface="Times New Roman"/>
              </a:rPr>
              <a:t>            </a:t>
            </a:r>
            <a:r>
              <a:rPr lang="en-US" sz="1600" dirty="0">
                <a:solidFill>
                  <a:srgbClr val="000096"/>
                </a:solidFill>
                <a:latin typeface="Times New Roman"/>
                <a:ea typeface="Times New Roman"/>
                <a:cs typeface="Times New Roman"/>
              </a:rPr>
              <a:t>&lt;</a:t>
            </a:r>
            <a:r>
              <a:rPr lang="en-US" sz="1600" dirty="0" err="1">
                <a:solidFill>
                  <a:srgbClr val="000096"/>
                </a:solidFill>
                <a:latin typeface="Times New Roman"/>
                <a:ea typeface="Times New Roman"/>
                <a:cs typeface="Times New Roman"/>
              </a:rPr>
              <a:t>titleStmt</a:t>
            </a:r>
            <a:r>
              <a:rPr lang="en-US" sz="1600" dirty="0">
                <a:solidFill>
                  <a:srgbClr val="000096"/>
                </a:solidFill>
                <a:latin typeface="Times New Roman"/>
                <a:ea typeface="Times New Roman"/>
                <a:cs typeface="Times New Roman"/>
              </a:rPr>
              <a:t>&gt;</a:t>
            </a:r>
            <a:endParaRPr lang="en-US" sz="1600" dirty="0">
              <a:solidFill>
                <a:srgbClr val="000000"/>
              </a:solidFill>
              <a:latin typeface="Times New Roman"/>
              <a:ea typeface="Times New Roman"/>
              <a:cs typeface="Times New Roman"/>
            </a:endParaRPr>
          </a:p>
          <a:p>
            <a:r>
              <a:rPr lang="en-US" sz="1600" dirty="0">
                <a:solidFill>
                  <a:srgbClr val="000000"/>
                </a:solidFill>
                <a:latin typeface="Times New Roman"/>
                <a:ea typeface="Times New Roman"/>
                <a:cs typeface="Times New Roman"/>
              </a:rPr>
              <a:t>                </a:t>
            </a:r>
            <a:r>
              <a:rPr lang="en-US" sz="1600" dirty="0">
                <a:solidFill>
                  <a:srgbClr val="000096"/>
                </a:solidFill>
                <a:latin typeface="Times New Roman"/>
                <a:ea typeface="Times New Roman"/>
                <a:cs typeface="Times New Roman"/>
              </a:rPr>
              <a:t>&lt;title&gt;</a:t>
            </a:r>
            <a:r>
              <a:rPr lang="en-US" sz="1600" dirty="0">
                <a:solidFill>
                  <a:srgbClr val="000000"/>
                </a:solidFill>
                <a:latin typeface="Times New Roman"/>
                <a:ea typeface="Times New Roman"/>
                <a:cs typeface="Times New Roman"/>
              </a:rPr>
              <a:t>MD.Balt.JHU.L.119c</a:t>
            </a:r>
            <a:r>
              <a:rPr lang="en-US" sz="1600" dirty="0">
                <a:solidFill>
                  <a:srgbClr val="000096"/>
                </a:solidFill>
                <a:latin typeface="Times New Roman"/>
                <a:ea typeface="Times New Roman"/>
                <a:cs typeface="Times New Roman"/>
              </a:rPr>
              <a:t>&lt;/title&gt;</a:t>
            </a:r>
            <a:endParaRPr lang="en-US" sz="1600" dirty="0">
              <a:solidFill>
                <a:srgbClr val="000000"/>
              </a:solidFill>
              <a:latin typeface="Times New Roman"/>
              <a:ea typeface="Times New Roman"/>
              <a:cs typeface="Times New Roman"/>
            </a:endParaRPr>
          </a:p>
          <a:p>
            <a:r>
              <a:rPr lang="en-US" sz="1600" dirty="0">
                <a:solidFill>
                  <a:srgbClr val="000000"/>
                </a:solidFill>
                <a:latin typeface="Times New Roman"/>
                <a:ea typeface="Times New Roman"/>
                <a:cs typeface="Times New Roman"/>
              </a:rPr>
              <a:t>             </a:t>
            </a:r>
            <a:r>
              <a:rPr lang="en-US" sz="1600" dirty="0">
                <a:solidFill>
                  <a:srgbClr val="000096"/>
                </a:solidFill>
                <a:latin typeface="Times New Roman"/>
                <a:ea typeface="Times New Roman"/>
                <a:cs typeface="Times New Roman"/>
              </a:rPr>
              <a:t>&lt;/</a:t>
            </a:r>
            <a:r>
              <a:rPr lang="en-US" sz="1600" dirty="0" err="1">
                <a:solidFill>
                  <a:srgbClr val="000096"/>
                </a:solidFill>
                <a:latin typeface="Times New Roman"/>
                <a:ea typeface="Times New Roman"/>
                <a:cs typeface="Times New Roman"/>
              </a:rPr>
              <a:t>titleStmt</a:t>
            </a:r>
            <a:r>
              <a:rPr lang="en-US" sz="1600" dirty="0">
                <a:solidFill>
                  <a:srgbClr val="000096"/>
                </a:solidFill>
                <a:latin typeface="Times New Roman"/>
                <a:ea typeface="Times New Roman"/>
                <a:cs typeface="Times New Roman"/>
              </a:rPr>
              <a:t>&gt;</a:t>
            </a:r>
          </a:p>
          <a:p>
            <a:r>
              <a:rPr lang="en-US" sz="1600" dirty="0">
                <a:solidFill>
                  <a:srgbClr val="006400"/>
                </a:solidFill>
                <a:latin typeface="Times New Roman"/>
                <a:ea typeface="Times New Roman"/>
                <a:cs typeface="Times New Roman"/>
              </a:rPr>
              <a:t>&lt;!—</a:t>
            </a:r>
            <a:r>
              <a:rPr lang="en-US" sz="1600" dirty="0" err="1">
                <a:solidFill>
                  <a:srgbClr val="006400"/>
                </a:solidFill>
                <a:latin typeface="Times New Roman"/>
                <a:ea typeface="Times New Roman"/>
                <a:cs typeface="Times New Roman"/>
              </a:rPr>
              <a:t>publicationStmt</a:t>
            </a:r>
            <a:r>
              <a:rPr lang="en-US" sz="1600" dirty="0">
                <a:solidFill>
                  <a:srgbClr val="006400"/>
                </a:solidFill>
                <a:latin typeface="Times New Roman"/>
                <a:ea typeface="Times New Roman"/>
                <a:cs typeface="Times New Roman"/>
              </a:rPr>
              <a:t> start here  --&gt; </a:t>
            </a:r>
          </a:p>
          <a:p>
            <a:r>
              <a:rPr lang="en-US" sz="1600" dirty="0">
                <a:solidFill>
                  <a:srgbClr val="000096"/>
                </a:solidFill>
                <a:latin typeface="Times New Roman"/>
                <a:ea typeface="Times New Roman"/>
                <a:cs typeface="Times New Roman"/>
              </a:rPr>
              <a:t>&lt;</a:t>
            </a:r>
            <a:r>
              <a:rPr lang="en-US" sz="1600" dirty="0" err="1">
                <a:solidFill>
                  <a:srgbClr val="000096"/>
                </a:solidFill>
                <a:latin typeface="Times New Roman"/>
                <a:ea typeface="Times New Roman"/>
                <a:cs typeface="Times New Roman"/>
              </a:rPr>
              <a:t>publicationStmt</a:t>
            </a:r>
            <a:r>
              <a:rPr lang="en-US" sz="1600" dirty="0">
                <a:solidFill>
                  <a:srgbClr val="000096"/>
                </a:solidFill>
                <a:latin typeface="Times New Roman"/>
                <a:ea typeface="Times New Roman"/>
                <a:cs typeface="Times New Roman"/>
              </a:rPr>
              <a:t>&gt;</a:t>
            </a:r>
            <a:endParaRPr lang="en-US" sz="1600" dirty="0">
              <a:solidFill>
                <a:srgbClr val="000000"/>
              </a:solidFill>
              <a:latin typeface="Times New Roman"/>
              <a:ea typeface="Times New Roman"/>
              <a:cs typeface="Times New Roman"/>
            </a:endParaRPr>
          </a:p>
          <a:p>
            <a:r>
              <a:rPr lang="en-US" sz="1600" dirty="0">
                <a:solidFill>
                  <a:srgbClr val="000000"/>
                </a:solidFill>
                <a:latin typeface="Times New Roman"/>
                <a:ea typeface="Times New Roman"/>
                <a:cs typeface="Times New Roman"/>
              </a:rPr>
              <a:t>                 </a:t>
            </a:r>
            <a:r>
              <a:rPr lang="en-US" sz="1600" dirty="0">
                <a:solidFill>
                  <a:srgbClr val="000096"/>
                </a:solidFill>
                <a:latin typeface="Times New Roman"/>
                <a:ea typeface="Times New Roman"/>
                <a:cs typeface="Times New Roman"/>
              </a:rPr>
              <a:t>&lt;authority&gt;</a:t>
            </a:r>
            <a:r>
              <a:rPr lang="en-US" sz="1600" dirty="0">
                <a:solidFill>
                  <a:srgbClr val="000000"/>
                </a:solidFill>
                <a:latin typeface="Times New Roman"/>
                <a:ea typeface="Times New Roman"/>
                <a:cs typeface="Times New Roman"/>
              </a:rPr>
              <a:t>Brown University </a:t>
            </a:r>
            <a:r>
              <a:rPr lang="en-US" sz="1600" dirty="0">
                <a:solidFill>
                  <a:srgbClr val="969600"/>
                </a:solidFill>
                <a:latin typeface="Times New Roman"/>
                <a:ea typeface="Times New Roman"/>
                <a:cs typeface="Times New Roman"/>
              </a:rPr>
              <a:t>&amp;amp; </a:t>
            </a:r>
            <a:r>
              <a:rPr lang="en-US" sz="1600" dirty="0">
                <a:solidFill>
                  <a:srgbClr val="000000"/>
                </a:solidFill>
                <a:latin typeface="Times New Roman"/>
                <a:ea typeface="Times New Roman"/>
                <a:cs typeface="Times New Roman"/>
              </a:rPr>
              <a:t>Tufts University</a:t>
            </a:r>
            <a:r>
              <a:rPr lang="en-US" sz="1600" dirty="0">
                <a:solidFill>
                  <a:srgbClr val="000096"/>
                </a:solidFill>
                <a:latin typeface="Times New Roman"/>
                <a:ea typeface="Times New Roman"/>
                <a:cs typeface="Times New Roman"/>
              </a:rPr>
              <a:t>&lt;/authority&gt;</a:t>
            </a:r>
            <a:endParaRPr lang="en-US" sz="1600" dirty="0">
              <a:solidFill>
                <a:srgbClr val="000000"/>
              </a:solidFill>
              <a:latin typeface="Times New Roman"/>
              <a:ea typeface="Times New Roman"/>
              <a:cs typeface="Times New Roman"/>
            </a:endParaRPr>
          </a:p>
          <a:p>
            <a:r>
              <a:rPr lang="en-US" sz="1600" dirty="0">
                <a:solidFill>
                  <a:srgbClr val="000000"/>
                </a:solidFill>
                <a:latin typeface="Times New Roman"/>
                <a:ea typeface="Times New Roman"/>
                <a:cs typeface="Times New Roman"/>
              </a:rPr>
              <a:t>                </a:t>
            </a:r>
            <a:r>
              <a:rPr lang="en-US" sz="1600" dirty="0">
                <a:solidFill>
                  <a:srgbClr val="000096"/>
                </a:solidFill>
                <a:latin typeface="Times New Roman"/>
                <a:ea typeface="Times New Roman"/>
                <a:cs typeface="Times New Roman"/>
              </a:rPr>
              <a:t>&lt;</a:t>
            </a:r>
            <a:r>
              <a:rPr lang="en-US" sz="1600" dirty="0" err="1">
                <a:solidFill>
                  <a:srgbClr val="000096"/>
                </a:solidFill>
                <a:latin typeface="Times New Roman"/>
                <a:ea typeface="Times New Roman"/>
                <a:cs typeface="Times New Roman"/>
              </a:rPr>
              <a:t>idno</a:t>
            </a:r>
            <a:r>
              <a:rPr lang="en-US" sz="1600" dirty="0">
                <a:solidFill>
                  <a:srgbClr val="F5844C"/>
                </a:solidFill>
                <a:latin typeface="Times New Roman"/>
                <a:ea typeface="Times New Roman"/>
                <a:cs typeface="Times New Roman"/>
              </a:rPr>
              <a:t> type</a:t>
            </a:r>
            <a:r>
              <a:rPr lang="en-US" sz="1600" dirty="0">
                <a:solidFill>
                  <a:srgbClr val="FF8040"/>
                </a:solidFill>
                <a:latin typeface="Times New Roman"/>
                <a:ea typeface="Times New Roman"/>
                <a:cs typeface="Times New Roman"/>
              </a:rPr>
              <a:t>=</a:t>
            </a:r>
            <a:r>
              <a:rPr lang="en-US" sz="1600" dirty="0">
                <a:solidFill>
                  <a:srgbClr val="993300"/>
                </a:solidFill>
                <a:latin typeface="Times New Roman"/>
                <a:ea typeface="Times New Roman"/>
                <a:cs typeface="Times New Roman"/>
              </a:rPr>
              <a:t>"</a:t>
            </a:r>
            <a:r>
              <a:rPr lang="en-US" sz="1600" dirty="0" err="1">
                <a:solidFill>
                  <a:srgbClr val="993300"/>
                </a:solidFill>
                <a:latin typeface="Times New Roman"/>
                <a:ea typeface="Times New Roman"/>
                <a:cs typeface="Times New Roman"/>
              </a:rPr>
              <a:t>USEpigraphy</a:t>
            </a:r>
            <a:r>
              <a:rPr lang="en-US" sz="1600" dirty="0">
                <a:solidFill>
                  <a:srgbClr val="993300"/>
                </a:solidFill>
                <a:latin typeface="Times New Roman"/>
                <a:ea typeface="Times New Roman"/>
                <a:cs typeface="Times New Roman"/>
              </a:rPr>
              <a:t>"</a:t>
            </a:r>
            <a:r>
              <a:rPr lang="en-US" sz="1600" dirty="0">
                <a:solidFill>
                  <a:srgbClr val="F5844C"/>
                </a:solidFill>
                <a:latin typeface="Times New Roman"/>
                <a:ea typeface="Times New Roman"/>
                <a:cs typeface="Times New Roman"/>
              </a:rPr>
              <a:t> </a:t>
            </a:r>
            <a:r>
              <a:rPr lang="en-US" sz="1600" dirty="0" err="1">
                <a:solidFill>
                  <a:srgbClr val="F5844C"/>
                </a:solidFill>
                <a:latin typeface="Times New Roman"/>
                <a:ea typeface="Times New Roman"/>
                <a:cs typeface="Times New Roman"/>
              </a:rPr>
              <a:t>xml:id</a:t>
            </a:r>
            <a:r>
              <a:rPr lang="en-US" sz="1600" dirty="0">
                <a:solidFill>
                  <a:srgbClr val="FF8040"/>
                </a:solidFill>
                <a:latin typeface="Times New Roman"/>
                <a:ea typeface="Times New Roman"/>
                <a:cs typeface="Times New Roman"/>
              </a:rPr>
              <a:t>=</a:t>
            </a:r>
            <a:r>
              <a:rPr lang="en-US" sz="1600" dirty="0">
                <a:solidFill>
                  <a:srgbClr val="993300"/>
                </a:solidFill>
                <a:latin typeface="Times New Roman"/>
                <a:ea typeface="Times New Roman"/>
                <a:cs typeface="Times New Roman"/>
              </a:rPr>
              <a:t>"MD.Balt.JHU.L.119c"</a:t>
            </a:r>
            <a:r>
              <a:rPr lang="en-US" sz="1600" dirty="0">
                <a:solidFill>
                  <a:srgbClr val="000096"/>
                </a:solidFill>
                <a:latin typeface="Times New Roman"/>
                <a:ea typeface="Times New Roman"/>
                <a:cs typeface="Times New Roman"/>
              </a:rPr>
              <a:t>&gt;</a:t>
            </a:r>
            <a:r>
              <a:rPr lang="en-US" sz="1600" dirty="0">
                <a:solidFill>
                  <a:srgbClr val="000000"/>
                </a:solidFill>
                <a:latin typeface="Times New Roman"/>
                <a:ea typeface="Times New Roman"/>
                <a:cs typeface="Times New Roman"/>
              </a:rPr>
              <a:t>Repeat USEP ID</a:t>
            </a:r>
            <a:r>
              <a:rPr lang="en-US" sz="1600" dirty="0">
                <a:solidFill>
                  <a:srgbClr val="000096"/>
                </a:solidFill>
                <a:latin typeface="Times New Roman"/>
                <a:ea typeface="Times New Roman"/>
                <a:cs typeface="Times New Roman"/>
              </a:rPr>
              <a:t>&lt;/</a:t>
            </a:r>
            <a:r>
              <a:rPr lang="en-US" sz="1600" dirty="0" err="1">
                <a:solidFill>
                  <a:srgbClr val="000096"/>
                </a:solidFill>
                <a:latin typeface="Times New Roman"/>
                <a:ea typeface="Times New Roman"/>
                <a:cs typeface="Times New Roman"/>
              </a:rPr>
              <a:t>idno</a:t>
            </a:r>
            <a:r>
              <a:rPr lang="en-US" sz="1600" dirty="0">
                <a:solidFill>
                  <a:srgbClr val="000096"/>
                </a:solidFill>
                <a:latin typeface="Times New Roman"/>
                <a:ea typeface="Times New Roman"/>
                <a:cs typeface="Times New Roman"/>
              </a:rPr>
              <a:t>&gt;</a:t>
            </a:r>
            <a:endParaRPr lang="en-US" sz="1600" dirty="0">
              <a:solidFill>
                <a:srgbClr val="000000"/>
              </a:solidFill>
              <a:latin typeface="Times New Roman"/>
              <a:ea typeface="Times New Roman"/>
              <a:cs typeface="Times New Roman"/>
            </a:endParaRPr>
          </a:p>
          <a:p>
            <a:r>
              <a:rPr lang="en-US" sz="1600" dirty="0">
                <a:solidFill>
                  <a:srgbClr val="000000"/>
                </a:solidFill>
                <a:latin typeface="Times New Roman"/>
                <a:ea typeface="Times New Roman"/>
                <a:cs typeface="Times New Roman"/>
              </a:rPr>
              <a:t>            </a:t>
            </a:r>
            <a:r>
              <a:rPr lang="en-US" sz="1600" dirty="0">
                <a:solidFill>
                  <a:srgbClr val="000096"/>
                </a:solidFill>
                <a:latin typeface="Times New Roman"/>
                <a:ea typeface="Times New Roman"/>
                <a:cs typeface="Times New Roman"/>
              </a:rPr>
              <a:t>&lt;/</a:t>
            </a:r>
            <a:r>
              <a:rPr lang="en-US" sz="1600" dirty="0" err="1">
                <a:solidFill>
                  <a:srgbClr val="000096"/>
                </a:solidFill>
                <a:latin typeface="Times New Roman"/>
                <a:ea typeface="Times New Roman"/>
                <a:cs typeface="Times New Roman"/>
              </a:rPr>
              <a:t>publicationStmt</a:t>
            </a:r>
            <a:r>
              <a:rPr lang="en-US" sz="1600" dirty="0">
                <a:solidFill>
                  <a:srgbClr val="000096"/>
                </a:solidFill>
                <a:latin typeface="Times New Roman"/>
                <a:ea typeface="Times New Roman"/>
                <a:cs typeface="Times New Roman"/>
              </a:rPr>
              <a:t>&gt;</a:t>
            </a:r>
          </a:p>
          <a:p>
            <a:endParaRPr lang="en-US" sz="1600" dirty="0">
              <a:solidFill>
                <a:srgbClr val="000000"/>
              </a:solidFill>
              <a:latin typeface="Calibri"/>
              <a:ea typeface="Calibri"/>
              <a:cs typeface="Calibri"/>
            </a:endParaRPr>
          </a:p>
          <a:p>
            <a:r>
              <a:rPr lang="mr-IN" sz="1600" b="1" dirty="0">
                <a:solidFill>
                  <a:srgbClr val="000000"/>
                </a:solidFill>
                <a:latin typeface="Calibri"/>
                <a:ea typeface="Calibri"/>
                <a:cs typeface="Calibri"/>
              </a:rPr>
              <a:t>…</a:t>
            </a:r>
            <a:endParaRPr lang="en-US" sz="1600" dirty="0">
              <a:latin typeface="Helvetica Neue"/>
            </a:endParaRPr>
          </a:p>
        </p:txBody>
      </p:sp>
      <p:sp>
        <p:nvSpPr>
          <p:cNvPr id="2" name="Title 1"/>
          <p:cNvSpPr>
            <a:spLocks noGrp="1"/>
          </p:cNvSpPr>
          <p:nvPr>
            <p:ph type="title"/>
          </p:nvPr>
        </p:nvSpPr>
        <p:spPr>
          <a:xfrm>
            <a:off x="1041062" y="466683"/>
            <a:ext cx="9720072" cy="1499616"/>
          </a:xfrm>
        </p:spPr>
        <p:txBody>
          <a:bodyPr/>
          <a:lstStyle/>
          <a:p>
            <a:r>
              <a:rPr lang="en-US" dirty="0"/>
              <a:t>So what does this Really look like</a:t>
            </a:r>
            <a:r>
              <a:rPr lang="is-IS" dirty="0"/>
              <a:t>….</a:t>
            </a:r>
            <a:endParaRPr lang="en-US" dirty="0"/>
          </a:p>
        </p:txBody>
      </p:sp>
      <p:cxnSp>
        <p:nvCxnSpPr>
          <p:cNvPr id="7" name="Straight Arrow Connector 6"/>
          <p:cNvCxnSpPr/>
          <p:nvPr/>
        </p:nvCxnSpPr>
        <p:spPr>
          <a:xfrm flipH="1">
            <a:off x="6161870" y="5198944"/>
            <a:ext cx="1195021" cy="2886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 Box 2"/>
          <p:cNvSpPr txBox="1">
            <a:spLocks noChangeArrowheads="1"/>
          </p:cNvSpPr>
          <p:nvPr/>
        </p:nvSpPr>
        <p:spPr bwMode="auto">
          <a:xfrm>
            <a:off x="5874202" y="4667462"/>
            <a:ext cx="866775" cy="2667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100" dirty="0">
                <a:effectLst/>
                <a:latin typeface="Calibri"/>
                <a:ea typeface="Calibri"/>
                <a:cs typeface="Times New Roman"/>
              </a:rPr>
              <a:t>Comment</a:t>
            </a:r>
          </a:p>
        </p:txBody>
      </p:sp>
      <p:sp>
        <p:nvSpPr>
          <p:cNvPr id="10" name="Text Box 2"/>
          <p:cNvSpPr txBox="1">
            <a:spLocks noChangeArrowheads="1"/>
          </p:cNvSpPr>
          <p:nvPr/>
        </p:nvSpPr>
        <p:spPr bwMode="auto">
          <a:xfrm>
            <a:off x="5893252" y="5752353"/>
            <a:ext cx="914400" cy="2667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100">
                <a:effectLst/>
                <a:latin typeface="Calibri"/>
                <a:ea typeface="Calibri"/>
                <a:cs typeface="Times New Roman"/>
              </a:rPr>
              <a:t>Attribute</a:t>
            </a:r>
          </a:p>
        </p:txBody>
      </p:sp>
      <p:cxnSp>
        <p:nvCxnSpPr>
          <p:cNvPr id="11" name="Straight Arrow Connector 10"/>
          <p:cNvCxnSpPr/>
          <p:nvPr/>
        </p:nvCxnSpPr>
        <p:spPr>
          <a:xfrm flipH="1">
            <a:off x="4945469" y="4769351"/>
            <a:ext cx="899559" cy="2513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 Box 2"/>
          <p:cNvSpPr txBox="1">
            <a:spLocks noChangeArrowheads="1"/>
          </p:cNvSpPr>
          <p:nvPr/>
        </p:nvSpPr>
        <p:spPr bwMode="auto">
          <a:xfrm>
            <a:off x="7980632" y="5999180"/>
            <a:ext cx="1190625" cy="2667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100" dirty="0">
                <a:effectLst/>
                <a:latin typeface="Calibri"/>
                <a:ea typeface="Calibri"/>
                <a:cs typeface="Times New Roman"/>
              </a:rPr>
              <a:t>Attribute Value</a:t>
            </a:r>
          </a:p>
        </p:txBody>
      </p:sp>
      <p:cxnSp>
        <p:nvCxnSpPr>
          <p:cNvPr id="13" name="Straight Arrow Connector 12"/>
          <p:cNvCxnSpPr>
            <a:cxnSpLocks/>
          </p:cNvCxnSpPr>
          <p:nvPr/>
        </p:nvCxnSpPr>
        <p:spPr>
          <a:xfrm flipH="1" flipV="1">
            <a:off x="5639714" y="6100927"/>
            <a:ext cx="2340918" cy="98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 Box 2"/>
          <p:cNvSpPr txBox="1">
            <a:spLocks noChangeArrowheads="1"/>
          </p:cNvSpPr>
          <p:nvPr/>
        </p:nvSpPr>
        <p:spPr bwMode="auto">
          <a:xfrm>
            <a:off x="7327900" y="4985977"/>
            <a:ext cx="1305464" cy="404674"/>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100" dirty="0">
                <a:latin typeface="Calibri"/>
                <a:ea typeface="Calibri"/>
                <a:cs typeface="Times New Roman"/>
              </a:rPr>
              <a:t>Predefined Entity</a:t>
            </a:r>
            <a:endParaRPr lang="en-US" sz="1100" dirty="0">
              <a:effectLst/>
              <a:latin typeface="Calibri"/>
              <a:ea typeface="Calibri"/>
              <a:cs typeface="Times New Roman"/>
            </a:endParaRPr>
          </a:p>
        </p:txBody>
      </p:sp>
      <p:cxnSp>
        <p:nvCxnSpPr>
          <p:cNvPr id="15" name="Straight Arrow Connector 14"/>
          <p:cNvCxnSpPr>
            <a:cxnSpLocks/>
            <a:stCxn id="16" idx="3"/>
          </p:cNvCxnSpPr>
          <p:nvPr/>
        </p:nvCxnSpPr>
        <p:spPr>
          <a:xfrm flipV="1">
            <a:off x="2130804" y="5579167"/>
            <a:ext cx="1314761" cy="591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 Box 2"/>
          <p:cNvSpPr txBox="1">
            <a:spLocks noChangeArrowheads="1"/>
          </p:cNvSpPr>
          <p:nvPr/>
        </p:nvSpPr>
        <p:spPr bwMode="auto">
          <a:xfrm>
            <a:off x="1664079" y="5505005"/>
            <a:ext cx="466725" cy="2667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100" dirty="0">
                <a:effectLst/>
                <a:latin typeface="Calibri"/>
                <a:ea typeface="Calibri"/>
                <a:cs typeface="Times New Roman"/>
              </a:rPr>
              <a:t>Tag</a:t>
            </a:r>
          </a:p>
        </p:txBody>
      </p:sp>
      <p:sp>
        <p:nvSpPr>
          <p:cNvPr id="17" name="Text Box 2"/>
          <p:cNvSpPr txBox="1">
            <a:spLocks noChangeArrowheads="1"/>
          </p:cNvSpPr>
          <p:nvPr/>
        </p:nvSpPr>
        <p:spPr bwMode="auto">
          <a:xfrm>
            <a:off x="498137" y="2786542"/>
            <a:ext cx="1085850" cy="2667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100" dirty="0">
                <a:effectLst/>
                <a:latin typeface="Calibri"/>
                <a:ea typeface="Calibri"/>
                <a:cs typeface="Times New Roman"/>
              </a:rPr>
              <a:t>Root element</a:t>
            </a:r>
          </a:p>
        </p:txBody>
      </p:sp>
      <p:cxnSp>
        <p:nvCxnSpPr>
          <p:cNvPr id="18" name="Straight Arrow Connector 17"/>
          <p:cNvCxnSpPr/>
          <p:nvPr/>
        </p:nvCxnSpPr>
        <p:spPr>
          <a:xfrm>
            <a:off x="1642465" y="3086922"/>
            <a:ext cx="843005" cy="2713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cxnSpLocks/>
          </p:cNvCxnSpPr>
          <p:nvPr/>
        </p:nvCxnSpPr>
        <p:spPr>
          <a:xfrm flipH="1">
            <a:off x="4190163" y="5771705"/>
            <a:ext cx="1642726" cy="247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cxnSpLocks/>
          </p:cNvCxnSpPr>
          <p:nvPr/>
        </p:nvCxnSpPr>
        <p:spPr>
          <a:xfrm flipV="1">
            <a:off x="1897441" y="5331752"/>
            <a:ext cx="643242" cy="1405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 Box 2"/>
          <p:cNvSpPr txBox="1">
            <a:spLocks noChangeArrowheads="1"/>
          </p:cNvSpPr>
          <p:nvPr/>
        </p:nvSpPr>
        <p:spPr bwMode="auto">
          <a:xfrm>
            <a:off x="5212960" y="1777999"/>
            <a:ext cx="1611167" cy="28153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100" dirty="0">
                <a:latin typeface="Calibri"/>
                <a:ea typeface="Calibri"/>
                <a:cs typeface="Times New Roman"/>
              </a:rPr>
              <a:t>XML declaration</a:t>
            </a:r>
            <a:endParaRPr lang="en-US" sz="1100" dirty="0">
              <a:effectLst/>
              <a:latin typeface="Calibri"/>
              <a:ea typeface="Calibri"/>
              <a:cs typeface="Times New Roman"/>
            </a:endParaRPr>
          </a:p>
        </p:txBody>
      </p:sp>
      <p:cxnSp>
        <p:nvCxnSpPr>
          <p:cNvPr id="20" name="Straight Arrow Connector 19"/>
          <p:cNvCxnSpPr/>
          <p:nvPr/>
        </p:nvCxnSpPr>
        <p:spPr>
          <a:xfrm flipH="1">
            <a:off x="4825996" y="2061216"/>
            <a:ext cx="393128" cy="2247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 Box 2"/>
          <p:cNvSpPr txBox="1">
            <a:spLocks noChangeArrowheads="1"/>
          </p:cNvSpPr>
          <p:nvPr/>
        </p:nvSpPr>
        <p:spPr bwMode="auto">
          <a:xfrm>
            <a:off x="6702569" y="3296481"/>
            <a:ext cx="1746639" cy="317501"/>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100" dirty="0">
                <a:latin typeface="Calibri"/>
                <a:ea typeface="Calibri"/>
                <a:cs typeface="Times New Roman"/>
              </a:rPr>
              <a:t>TEI namespace attributes</a:t>
            </a:r>
            <a:endParaRPr lang="en-US" sz="1100" dirty="0">
              <a:effectLst/>
              <a:latin typeface="Calibri"/>
              <a:ea typeface="Calibri"/>
              <a:cs typeface="Times New Roman"/>
            </a:endParaRPr>
          </a:p>
        </p:txBody>
      </p:sp>
      <p:cxnSp>
        <p:nvCxnSpPr>
          <p:cNvPr id="22" name="Straight Arrow Connector 21"/>
          <p:cNvCxnSpPr>
            <a:cxnSpLocks/>
          </p:cNvCxnSpPr>
          <p:nvPr/>
        </p:nvCxnSpPr>
        <p:spPr>
          <a:xfrm flipH="1">
            <a:off x="6307589" y="3320942"/>
            <a:ext cx="3669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 Box 2"/>
          <p:cNvSpPr txBox="1">
            <a:spLocks noChangeArrowheads="1"/>
          </p:cNvSpPr>
          <p:nvPr/>
        </p:nvSpPr>
        <p:spPr bwMode="auto">
          <a:xfrm>
            <a:off x="8930736" y="1889793"/>
            <a:ext cx="2511964" cy="1031207"/>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a:lnSpc>
                <a:spcPct val="107000"/>
              </a:lnSpc>
              <a:spcAft>
                <a:spcPts val="800"/>
              </a:spcAft>
            </a:pPr>
            <a:r>
              <a:rPr lang="en-US" sz="1100" dirty="0">
                <a:latin typeface="Calibri"/>
                <a:ea typeface="Calibri"/>
                <a:cs typeface="Times New Roman"/>
              </a:rPr>
              <a:t>Specifies that the document uses a subset of TEI P5 elements called </a:t>
            </a:r>
            <a:r>
              <a:rPr lang="en-US" sz="1100" dirty="0" err="1">
                <a:latin typeface="Calibri"/>
                <a:ea typeface="Calibri"/>
                <a:cs typeface="Times New Roman"/>
              </a:rPr>
              <a:t>Epidoc</a:t>
            </a:r>
            <a:r>
              <a:rPr lang="en-US" sz="1100" dirty="0">
                <a:latin typeface="Calibri"/>
                <a:ea typeface="Calibri"/>
                <a:cs typeface="Times New Roman"/>
              </a:rPr>
              <a:t>, and further, is a subset of those rules, specific to Brown—your processor will validate against this.</a:t>
            </a:r>
            <a:endParaRPr lang="en-US" sz="1100" dirty="0">
              <a:effectLst/>
              <a:latin typeface="Calibri"/>
              <a:ea typeface="Calibri"/>
              <a:cs typeface="Times New Roman"/>
            </a:endParaRPr>
          </a:p>
        </p:txBody>
      </p:sp>
      <p:cxnSp>
        <p:nvCxnSpPr>
          <p:cNvPr id="31" name="Straight Arrow Connector 30"/>
          <p:cNvCxnSpPr/>
          <p:nvPr/>
        </p:nvCxnSpPr>
        <p:spPr>
          <a:xfrm flipH="1">
            <a:off x="8521696" y="2277116"/>
            <a:ext cx="393128" cy="2247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99694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Let’s Break that down</a:t>
            </a:r>
          </a:p>
        </p:txBody>
      </p:sp>
      <p:sp>
        <p:nvSpPr>
          <p:cNvPr id="4" name="Subtitle 3"/>
          <p:cNvSpPr>
            <a:spLocks noGrp="1"/>
          </p:cNvSpPr>
          <p:nvPr>
            <p:ph type="subTitle" idx="1"/>
          </p:nvPr>
        </p:nvSpPr>
        <p:spPr/>
        <p:txBody>
          <a:bodyPr/>
          <a:lstStyle/>
          <a:p>
            <a:r>
              <a:rPr lang="en-US" dirty="0"/>
              <a:t>Tags, elements, attributes &amp;amp; predefined entities</a:t>
            </a:r>
          </a:p>
        </p:txBody>
      </p:sp>
    </p:spTree>
    <p:extLst>
      <p:ext uri="{BB962C8B-B14F-4D97-AF65-F5344CB8AC3E}">
        <p14:creationId xmlns:p14="http://schemas.microsoft.com/office/powerpoint/2010/main" val="37973623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3246</TotalTime>
  <Words>5010</Words>
  <Application>Microsoft Macintosh PowerPoint</Application>
  <PresentationFormat>Widescreen</PresentationFormat>
  <Paragraphs>431</Paragraphs>
  <Slides>43</Slides>
  <Notes>38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43</vt:i4>
      </vt:variant>
    </vt:vector>
  </HeadingPairs>
  <TitlesOfParts>
    <vt:vector size="54" baseType="lpstr">
      <vt:lpstr>Arial</vt:lpstr>
      <vt:lpstr>Calibri</vt:lpstr>
      <vt:lpstr>Consolas</vt:lpstr>
      <vt:lpstr>Helvetica</vt:lpstr>
      <vt:lpstr>Helvetica Neue</vt:lpstr>
      <vt:lpstr>Mangal</vt:lpstr>
      <vt:lpstr>Times New Roman</vt:lpstr>
      <vt:lpstr>Tw Cen MT</vt:lpstr>
      <vt:lpstr>Tw Cen MT Condensed</vt:lpstr>
      <vt:lpstr>Wingdings 3</vt:lpstr>
      <vt:lpstr>Integral</vt:lpstr>
      <vt:lpstr>XML and TEI</vt:lpstr>
      <vt:lpstr>The Emerging Digital Humanities lifecycle</vt:lpstr>
      <vt:lpstr>Xml: The Elevator Speech</vt:lpstr>
      <vt:lpstr>A Gentle introduction</vt:lpstr>
      <vt:lpstr>Xml as a means of structuring information</vt:lpstr>
      <vt:lpstr>Xml as a means of structuring information</vt:lpstr>
      <vt:lpstr>The relationship between xml and TEI</vt:lpstr>
      <vt:lpstr>So what does this Really look like….</vt:lpstr>
      <vt:lpstr>Let’s Break that down</vt:lpstr>
      <vt:lpstr>Tags and Elements</vt:lpstr>
      <vt:lpstr>attributes</vt:lpstr>
      <vt:lpstr>Predefined Entities</vt:lpstr>
      <vt:lpstr>recap</vt:lpstr>
      <vt:lpstr>Let’s Expand on that</vt:lpstr>
      <vt:lpstr>Rules – Well-Formedness</vt:lpstr>
      <vt:lpstr>Well-formedness</vt:lpstr>
      <vt:lpstr>Well-formedness</vt:lpstr>
      <vt:lpstr>Rules – Validity</vt:lpstr>
      <vt:lpstr>Validity</vt:lpstr>
      <vt:lpstr>Validity</vt:lpstr>
      <vt:lpstr>Validity</vt:lpstr>
      <vt:lpstr>Validity – Pt 2</vt:lpstr>
      <vt:lpstr>Validity – Pt 2</vt:lpstr>
      <vt:lpstr>The TEI</vt:lpstr>
      <vt:lpstr>TEI as representing a research object</vt:lpstr>
      <vt:lpstr>Xml as a means of structuring information</vt:lpstr>
      <vt:lpstr>Why TEI?</vt:lpstr>
      <vt:lpstr>Formalism, selection, description</vt:lpstr>
      <vt:lpstr>A sample fragment</vt:lpstr>
      <vt:lpstr>Let’s try it out</vt:lpstr>
      <vt:lpstr>A sample fragment</vt:lpstr>
      <vt:lpstr>A sample fragment</vt:lpstr>
      <vt:lpstr>More Elements</vt:lpstr>
      <vt:lpstr>More Elements</vt:lpstr>
      <vt:lpstr>EpiDoc</vt:lpstr>
      <vt:lpstr>EpiDoc Guidelines</vt:lpstr>
      <vt:lpstr>Abbreviations</vt:lpstr>
      <vt:lpstr>Abbreviations</vt:lpstr>
      <vt:lpstr>Abbreviations</vt:lpstr>
      <vt:lpstr>Difficult to Read and Illegible text and Editorial changes</vt:lpstr>
      <vt:lpstr>PowerPoint Presentation</vt:lpstr>
      <vt:lpstr>Let’s try it out</vt:lpstr>
      <vt:lpstr>XSLT</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XSLT for DH projects</dc:title>
  <dc:creator>May, Alexander B.</dc:creator>
  <cp:lastModifiedBy>May, Alexander B.</cp:lastModifiedBy>
  <cp:revision>193</cp:revision>
  <cp:lastPrinted>2016-08-15T13:23:21Z</cp:lastPrinted>
  <dcterms:created xsi:type="dcterms:W3CDTF">2016-03-22T11:57:02Z</dcterms:created>
  <dcterms:modified xsi:type="dcterms:W3CDTF">2018-03-05T22:06:28Z</dcterms:modified>
</cp:coreProperties>
</file>

<file path=docProps/thumbnail.jpeg>
</file>